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35" r:id="rId3"/>
    <p:sldId id="398" r:id="rId4"/>
    <p:sldId id="401" r:id="rId5"/>
    <p:sldId id="400" r:id="rId6"/>
    <p:sldId id="405" r:id="rId7"/>
    <p:sldId id="406" r:id="rId8"/>
    <p:sldId id="414" r:id="rId9"/>
    <p:sldId id="393" r:id="rId10"/>
    <p:sldId id="434" r:id="rId11"/>
    <p:sldId id="364" r:id="rId12"/>
    <p:sldId id="365" r:id="rId13"/>
    <p:sldId id="366" r:id="rId14"/>
    <p:sldId id="367" r:id="rId15"/>
    <p:sldId id="374" r:id="rId16"/>
    <p:sldId id="371" r:id="rId17"/>
    <p:sldId id="369" r:id="rId18"/>
    <p:sldId id="386" r:id="rId19"/>
    <p:sldId id="415" r:id="rId20"/>
    <p:sldId id="416" r:id="rId21"/>
    <p:sldId id="417" r:id="rId22"/>
    <p:sldId id="418" r:id="rId23"/>
    <p:sldId id="412" r:id="rId24"/>
    <p:sldId id="384" r:id="rId25"/>
    <p:sldId id="387" r:id="rId26"/>
    <p:sldId id="372" r:id="rId27"/>
    <p:sldId id="388" r:id="rId28"/>
    <p:sldId id="392" r:id="rId29"/>
    <p:sldId id="330" r:id="rId30"/>
    <p:sldId id="436" r:id="rId31"/>
    <p:sldId id="420" r:id="rId32"/>
    <p:sldId id="377" r:id="rId33"/>
    <p:sldId id="438" r:id="rId34"/>
    <p:sldId id="439" r:id="rId35"/>
    <p:sldId id="378" r:id="rId36"/>
    <p:sldId id="440" r:id="rId37"/>
    <p:sldId id="441" r:id="rId38"/>
    <p:sldId id="437" r:id="rId39"/>
    <p:sldId id="395" r:id="rId40"/>
    <p:sldId id="360" r:id="rId41"/>
  </p:sldIdLst>
  <p:sldSz cx="9144000" cy="6858000" type="screen4x3"/>
  <p:notesSz cx="7010400" cy="92964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/>
    <p:restoredTop sz="85752"/>
  </p:normalViewPr>
  <p:slideViewPr>
    <p:cSldViewPr>
      <p:cViewPr varScale="1">
        <p:scale>
          <a:sx n="107" d="100"/>
          <a:sy n="107" d="100"/>
        </p:scale>
        <p:origin x="18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163" y="-6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7D1D2-FA65-4C3C-98D0-DBBD7AE80CF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4518-30BA-4F16-A61D-84A18E8E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A8FDC-066C-4E38-97AA-D3D60C2D9B2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D48F-A026-410E-A3E3-D1E1397EB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2C49A-10B7-421E-B857-58EE07E7E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err="1">
                <a:latin typeface="Arial" pitchFamily="34" charset="0"/>
              </a:rPr>
              <a:t>Muhuan</a:t>
            </a:r>
            <a:r>
              <a:rPr lang="en-US" altLang="zh-CN" dirty="0">
                <a:latin typeface="Arial" pitchFamily="34" charset="0"/>
              </a:rPr>
              <a:t>: figure from Michael Taylor, UCSD; data is from Intel</a:t>
            </a:r>
          </a:p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5F707-5787-4776-9BDF-D96CC0DC034D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8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D48F-A026-410E-A3E3-D1E1397EB3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D48F-A026-410E-A3E3-D1E1397EB3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D48F-A026-410E-A3E3-D1E1397EB3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FPGA(4.8W)/CPU(95W):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D48F-A026-410E-A3E3-D1E1397EB3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6D48F-A026-410E-A3E3-D1E1397EB3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0"/>
            <a:ext cx="8229600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2" y="1076325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494256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11663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302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56376" y="446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3DB6E9-11E2-493D-A8F5-606A588A229C}" type="slidenum">
              <a:rPr lang="en-US" sz="18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‹#›</a:t>
            </a:fld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40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g"/><Relationship Id="rId7" Type="http://schemas.openxmlformats.org/officeDocument/2006/relationships/hyperlink" Target="http://stargate.wikia.com/wiki/Tau'r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rgate.wikia.com/wiki/1928" TargetMode="External"/><Relationship Id="rId5" Type="http://schemas.openxmlformats.org/officeDocument/2006/relationships/hyperlink" Target="http://stargate.wikia.com/wiki/Stargate" TargetMode="External"/><Relationship Id="rId4" Type="http://schemas.openxmlformats.org/officeDocument/2006/relationships/hyperlink" Target="http://stargate.wikia.com/wiki/Egy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ilinx.com/products/design-tools/vivado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enividiwiki.ee.virginia.edu/mediawiki/index.php/ClassECE6332Fall12Group-Fault-Tolerant_Reconfigurable_PP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ilinx.com/products/design-tools/vivad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470025"/>
          </a:xfrm>
        </p:spPr>
        <p:txBody>
          <a:bodyPr>
            <a:normAutofit/>
          </a:bodyPr>
          <a:lstStyle/>
          <a:p>
            <a:r>
              <a:rPr lang="en-US" sz="3600" dirty="0"/>
              <a:t>FPGA Acceleration for 3D Low-Dose CT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1560" y="2234728"/>
            <a:ext cx="7088832" cy="32825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Ming Jiang</a:t>
            </a:r>
          </a:p>
          <a:p>
            <a:r>
              <a:rPr lang="en-US" altLang="zh-CN" dirty="0"/>
              <a:t>Peking University</a:t>
            </a:r>
          </a:p>
          <a:p>
            <a:r>
              <a:rPr lang="en-US" altLang="zh-CN" sz="2200" dirty="0" err="1"/>
              <a:t>ming-Jiang@pku.edu.cn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dirty="0"/>
              <a:t>MS 1 : Applied Mathematics in Tomography</a:t>
            </a:r>
          </a:p>
          <a:p>
            <a:r>
              <a:rPr lang="en-US" dirty="0"/>
              <a:t>Conference on Modern Challenges in Imaging</a:t>
            </a:r>
            <a:endParaRPr lang="en-US" altLang="zh-CN" sz="2800" dirty="0">
              <a:ea typeface="黑体" pitchFamily="2" charset="-122"/>
            </a:endParaRPr>
          </a:p>
          <a:p>
            <a:r>
              <a:rPr lang="en-US" dirty="0"/>
              <a:t>2019</a:t>
            </a:r>
            <a:r>
              <a:rPr lang="en-US" altLang="zh-Hans" dirty="0"/>
              <a:t>.0</a:t>
            </a:r>
            <a:r>
              <a:rPr lang="en-US" altLang="zh-CN" dirty="0"/>
              <a:t>8</a:t>
            </a:r>
            <a:r>
              <a:rPr lang="en-US" altLang="zh-Hans" dirty="0"/>
              <a:t>.</a:t>
            </a:r>
            <a:r>
              <a:rPr lang="en-US" altLang="zh-CN" dirty="0"/>
              <a:t>08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BF283-0962-0A47-8F7D-053129C3948E}"/>
              </a:ext>
            </a:extLst>
          </p:cNvPr>
          <p:cNvSpPr txBox="1"/>
          <p:nvPr/>
        </p:nvSpPr>
        <p:spPr>
          <a:xfrm>
            <a:off x="683568" y="563158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based on materials/comments </a:t>
            </a:r>
            <a:r>
              <a:rPr lang="en-US" i="1" dirty="0"/>
              <a:t>from Jason Cong, Yong Cui, William Hsu, Alfred Louis, </a:t>
            </a:r>
            <a:r>
              <a:rPr lang="en-US" altLang="zh-Hans" i="1" dirty="0" err="1"/>
              <a:t>Xiuhong</a:t>
            </a:r>
            <a:r>
              <a:rPr lang="en-US" i="1" dirty="0"/>
              <a:t> Li, </a:t>
            </a:r>
            <a:r>
              <a:rPr lang="en-US" altLang="zh-Hans" i="1" dirty="0"/>
              <a:t>Yun</a:t>
            </a:r>
            <a:r>
              <a:rPr lang="zh-Hans" altLang="en-US" i="1" dirty="0"/>
              <a:t> </a:t>
            </a:r>
            <a:r>
              <a:rPr lang="en-US" altLang="zh-Hans" i="1" dirty="0"/>
              <a:t>Liang,</a:t>
            </a:r>
            <a:r>
              <a:rPr lang="zh-Hans" altLang="en-US" i="1" dirty="0"/>
              <a:t> </a:t>
            </a:r>
            <a:r>
              <a:rPr lang="en-US" i="1" dirty="0" err="1"/>
              <a:t>Guojie</a:t>
            </a:r>
            <a:r>
              <a:rPr lang="en-US" i="1" dirty="0"/>
              <a:t> Luo, Peter </a:t>
            </a:r>
            <a:r>
              <a:rPr lang="en-US" i="1" dirty="0" err="1"/>
              <a:t>Maass</a:t>
            </a:r>
            <a:r>
              <a:rPr lang="en-US" i="1" dirty="0"/>
              <a:t>, Thomas Page, </a:t>
            </a:r>
            <a:r>
              <a:rPr lang="en-US" i="1" dirty="0" err="1"/>
              <a:t>Linjun</a:t>
            </a:r>
            <a:r>
              <a:rPr lang="en-US" i="1" dirty="0"/>
              <a:t> </a:t>
            </a:r>
            <a:r>
              <a:rPr lang="en-US" i="1" dirty="0" err="1"/>
              <a:t>Qiao</a:t>
            </a:r>
            <a:r>
              <a:rPr lang="en-US" i="1" dirty="0"/>
              <a:t>, Frank Natterer, Thomas Schuster, </a:t>
            </a:r>
            <a:r>
              <a:rPr lang="en-US" i="1" dirty="0" err="1"/>
              <a:t>Wentai</a:t>
            </a:r>
            <a:r>
              <a:rPr lang="en-US" i="1" dirty="0"/>
              <a:t> Zhang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17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&amp; 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Energy-efficient computi</a:t>
            </a:r>
            <a:r>
              <a:rPr lang="en-US" altLang="zh-CN" dirty="0">
                <a:solidFill>
                  <a:srgbClr val="0000BC"/>
                </a:solidFill>
              </a:rPr>
              <a:t>ng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with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FPGA</a:t>
            </a:r>
            <a:r>
              <a:rPr lang="en-US" dirty="0">
                <a:solidFill>
                  <a:srgbClr val="0000BC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Asynchronous </a:t>
            </a:r>
            <a:r>
              <a:rPr lang="en-US" altLang="zh-CN" dirty="0">
                <a:solidFill>
                  <a:srgbClr val="FF0000"/>
                </a:solidFill>
              </a:rPr>
              <a:t>parallel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iterative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Communication model</a:t>
            </a:r>
          </a:p>
          <a:p>
            <a:r>
              <a:rPr lang="en-US" dirty="0"/>
              <a:t>FPGA implementation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Techniques for implementation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662"/>
            <a:ext cx="7886700" cy="1325563"/>
          </a:xfrm>
        </p:spPr>
        <p:txBody>
          <a:bodyPr/>
          <a:lstStyle/>
          <a:p>
            <a:r>
              <a:rPr lang="en-US" dirty="0"/>
              <a:t>Iterative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38250"/>
                <a:ext cx="7886700" cy="54006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Many algorithms have the structure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1, ⋯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Component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⋯,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can be parallelized by letting each one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processors update a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at each stage,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processor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/>
                  <a:t>has the value of all components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depends,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/>
                  <a:t>computes the new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/>
                  <a:t>communicates it to other processors in order to start the next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8250"/>
                <a:ext cx="7886700" cy="5400676"/>
              </a:xfrm>
              <a:blipFill rotWithShape="0">
                <a:blip r:embed="rId2"/>
                <a:stretch>
                  <a:fillRect l="-1314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4716" y="6485037"/>
            <a:ext cx="82809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Bertsekas and Tsitsiklis, Parallel and distributed computation : numerical methods. 1989.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4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151"/>
            <a:ext cx="7886700" cy="1325563"/>
          </a:xfrm>
        </p:spPr>
        <p:txBody>
          <a:bodyPr/>
          <a:lstStyle/>
          <a:p>
            <a:r>
              <a:rPr lang="en-US" dirty="0"/>
              <a:t>Block iterative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81124"/>
                <a:ext cx="7886700" cy="500020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coarse-grained parallelization of iterative methods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processors.</a:t>
                </a:r>
              </a:p>
              <a:p>
                <a:endParaRPr lang="en-US" dirty="0"/>
              </a:p>
              <a:p>
                <a:r>
                  <a:rPr lang="en-US" dirty="0"/>
                  <a:t>Each iteration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⋯,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updated by one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processors.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Reasons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there may be too few processors available.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block-parallelization reduces the communication expense.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81124"/>
                <a:ext cx="7886700" cy="5000203"/>
              </a:xfrm>
              <a:blipFill rotWithShape="0">
                <a:blip r:embed="rId2"/>
                <a:stretch>
                  <a:fillRect l="-1314" t="-2561" r="-1082" b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4716" y="6485037"/>
            <a:ext cx="82809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Bertsekas and Tsitsiklis, Parallel and distributed computation : numerical methods. 1989.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0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and Gauss-Seidel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799" y="1568451"/>
                <a:ext cx="7972425" cy="1574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Jacobi-type iteration</a:t>
                </a:r>
              </a:p>
              <a:p>
                <a:r>
                  <a:rPr lang="en-US" dirty="0"/>
                  <a:t>all components, </a:t>
                </a:r>
                <a:r>
                  <a:rPr lang="en-US" i="1" dirty="0"/>
                  <a:t>simultaneously</a:t>
                </a:r>
                <a:r>
                  <a:rPr lang="en-US" dirty="0"/>
                  <a:t>, updated and made available for next iteration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799" y="1568451"/>
                <a:ext cx="7972425" cy="1574800"/>
              </a:xfrm>
              <a:blipFill>
                <a:blip r:embed="rId2"/>
                <a:stretch>
                  <a:fillRect l="-478" t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4799" y="3354388"/>
                <a:ext cx="8772525" cy="26415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Gauss-Seidel Iteration</a:t>
                </a:r>
              </a:p>
              <a:p>
                <a:r>
                  <a:rPr lang="en-US" dirty="0"/>
                  <a:t>components are updated, one at a time, using the most recently computed values of other components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updated in a </a:t>
                </a:r>
                <a:r>
                  <a:rPr lang="en-US" dirty="0">
                    <a:solidFill>
                      <a:srgbClr val="FF0000"/>
                    </a:solidFill>
                  </a:rPr>
                  <a:t>cyclic order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block iterative methods).</a:t>
                </a:r>
              </a:p>
              <a:p>
                <a:r>
                  <a:rPr lang="en-US" dirty="0"/>
                  <a:t>One update of all components is a sweep.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4799" y="3354388"/>
                <a:ext cx="8772525" cy="2641599"/>
              </a:xfrm>
              <a:blipFill>
                <a:blip r:embed="rId3"/>
                <a:stretch>
                  <a:fillRect l="-434" t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4716" y="6485037"/>
            <a:ext cx="82809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Bertsekas and Tsitsiklis, Parallel and distributed computation : numerical methods. 1989.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Gauss-Seidel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They incorporate the newest available information.</a:t>
                </a:r>
              </a:p>
              <a:p>
                <a:r>
                  <a:rPr lang="en-US" dirty="0"/>
                  <a:t>Hence, </a:t>
                </a:r>
                <a:r>
                  <a:rPr lang="en-US" dirty="0">
                    <a:solidFill>
                      <a:srgbClr val="FF0000"/>
                    </a:solidFill>
                  </a:rPr>
                  <a:t>they sometimes converge faster than the corresponding Jacobi-type algorithms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Gauss-Seidel algorithms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have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updating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orders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en-US" dirty="0"/>
              </a:p>
              <a:p>
                <a:r>
                  <a:rPr lang="en-US" dirty="0"/>
                  <a:t>In addition to the cyclic order, there are other orders.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1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4716" y="5990511"/>
            <a:ext cx="828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Bertsekas and Tsitsiklis, Parallel and distributed computation : numerical methods. 1989.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Censor and </a:t>
            </a:r>
            <a:r>
              <a:rPr lang="en-US" sz="1600" dirty="0" err="1">
                <a:cs typeface="Arial" pitchFamily="34" charset="0"/>
              </a:rPr>
              <a:t>Zenios</a:t>
            </a:r>
            <a:r>
              <a:rPr lang="en-US" sz="1600" dirty="0">
                <a:cs typeface="Arial" pitchFamily="34" charset="0"/>
              </a:rPr>
              <a:t>, Parallel Optimization: Theory, Algorithms</a:t>
            </a:r>
            <a:r>
              <a:rPr lang="zh-CN" altLang="en-US" sz="1600" dirty="0"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and Applications, 1997.</a:t>
            </a:r>
          </a:p>
        </p:txBody>
      </p:sp>
    </p:spTree>
    <p:extLst>
      <p:ext uri="{BB962C8B-B14F-4D97-AF65-F5344CB8AC3E}">
        <p14:creationId xmlns:p14="http://schemas.microsoft.com/office/powerpoint/2010/main" val="175557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Parallelization of Jacobi and Gauss-Seidel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799" y="1568450"/>
                <a:ext cx="7972425" cy="200456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Jacobi-type iteration</a:t>
                </a:r>
              </a:p>
              <a:p>
                <a:r>
                  <a:rPr lang="en-US" dirty="0"/>
                  <a:t>all components, </a:t>
                </a:r>
                <a:r>
                  <a:rPr lang="en-US" i="1" dirty="0"/>
                  <a:t>simultaneously</a:t>
                </a:r>
                <a:r>
                  <a:rPr lang="en-US" dirty="0"/>
                  <a:t>, updated with the current values and made available for next iteration</a:t>
                </a:r>
              </a:p>
              <a:p>
                <a:endParaRPr lang="en-US" dirty="0"/>
              </a:p>
              <a:p>
                <a:r>
                  <a:rPr lang="en-US" dirty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=0, 1, ⋯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Synchronous update</a:t>
                </a:r>
                <a:r>
                  <a:rPr lang="en-US" dirty="0"/>
                  <a:t>: next iteration waits </a:t>
                </a:r>
                <a:r>
                  <a:rPr lang="en-US" dirty="0">
                    <a:solidFill>
                      <a:srgbClr val="FF0000"/>
                    </a:solidFill>
                  </a:rPr>
                  <a:t>until</a:t>
                </a:r>
                <a:r>
                  <a:rPr lang="en-US" dirty="0"/>
                  <a:t> all updates are conducted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799" y="1568450"/>
                <a:ext cx="7972425" cy="2004565"/>
              </a:xfrm>
              <a:blipFill>
                <a:blip r:embed="rId2"/>
                <a:stretch>
                  <a:fillRect l="-478" t="-3797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1449" y="3717032"/>
                <a:ext cx="8772525" cy="244827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Gauss-Seidel Iteration</a:t>
                </a:r>
              </a:p>
              <a:p>
                <a:r>
                  <a:rPr lang="en-US" dirty="0"/>
                  <a:t>each update is computed with the latest available values of other components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))</m:t>
                        </m:r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0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𝑡</m:t>
                    </m:r>
                    <m:r>
                      <a:rPr lang="en-US" i="1">
                        <a:latin typeface="Cambria Math" charset="0"/>
                      </a:rPr>
                      <m:t>=0, 1, ⋯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latest available may not be available, but earlier values, due to communication delay.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Asynchronous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update</a:t>
                </a:r>
                <a:r>
                  <a:rPr lang="en-US" dirty="0"/>
                  <a:t>: iterations starts as soon as any recent values are available.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1449" y="3717032"/>
                <a:ext cx="8772525" cy="2448272"/>
              </a:xfrm>
              <a:blipFill>
                <a:blip r:embed="rId3"/>
                <a:stretch>
                  <a:fillRect l="-434" t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5949280"/>
            <a:ext cx="82809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Bertsekas and Tsitsiklis, Parallel and distributed computation : numerical methods. 1989.</a:t>
            </a:r>
          </a:p>
          <a:p>
            <a:pPr marL="449263" lvl="0" indent="-4492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cs typeface="Arial" pitchFamily="34" charset="0"/>
              </a:rPr>
              <a:t>Avron</a:t>
            </a:r>
            <a:r>
              <a:rPr lang="en-US" sz="1400" dirty="0">
                <a:cs typeface="Arial" pitchFamily="34" charset="0"/>
              </a:rPr>
              <a:t>, et al, Revisiting asynchronous linear solvers: provable convergence rate through randomization, Journal of ACM, 2015.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Stochastic gradient descent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29600" cy="473311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Instead of using full gradient, partial gradients of components are used.</a:t>
                </a:r>
              </a:p>
              <a:p>
                <a:r>
                  <a:rPr lang="en-US" dirty="0"/>
                  <a:t>Its sequential version is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Its asynchronous version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+1)=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B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BC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00B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BC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BC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0000BC"/>
                        </a:solidFill>
                        <a:latin typeface="Cambria Math"/>
                      </a:rPr>
                      <m:t>)) −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)))</m:t>
                    </m:r>
                  </m:oMath>
                </a14:m>
                <a:r>
                  <a:rPr lang="en-US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i="1" dirty="0">
                    <a:latin typeface="Cambria Math"/>
                  </a:rPr>
                  <a:t> t. </a:t>
                </a:r>
              </a:p>
              <a:p>
                <a:endParaRPr lang="en-US" dirty="0"/>
              </a:p>
              <a:p>
                <a:r>
                  <a:rPr lang="en-US" dirty="0"/>
                  <a:t>Convex constraint leads extra projections onto convex sets. </a:t>
                </a:r>
              </a:p>
              <a:p>
                <a:r>
                  <a:rPr lang="en-US" dirty="0"/>
                  <a:t>Incremental gradient descent </a:t>
                </a:r>
              </a:p>
              <a:p>
                <a:r>
                  <a:rPr lang="en-US" dirty="0"/>
                  <a:t>Ordered-subset algorithm in engineering</a:t>
                </a:r>
              </a:p>
              <a:p>
                <a:r>
                  <a:rPr lang="en-US" dirty="0"/>
                  <a:t>Block-iterative method in image reconstruction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29600" cy="4733115"/>
              </a:xfrm>
              <a:blipFill>
                <a:blip r:embed="rId2"/>
                <a:stretch>
                  <a:fillRect l="-616" t="-2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5859269"/>
            <a:ext cx="9050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1400" dirty="0" err="1"/>
              <a:t>Kiwiel</a:t>
            </a:r>
            <a:r>
              <a:rPr lang="en-US" sz="1400" dirty="0"/>
              <a:t>, Convergence of approximate and incremental </a:t>
            </a:r>
            <a:r>
              <a:rPr lang="en-US" sz="1400" dirty="0" err="1"/>
              <a:t>subgradient</a:t>
            </a:r>
            <a:r>
              <a:rPr lang="en-US" sz="1400" dirty="0"/>
              <a:t> methods for convex optimization, SIAM J</a:t>
            </a:r>
            <a:r>
              <a:rPr lang="en-US" altLang="zh-CN" sz="1400" dirty="0"/>
              <a:t>.</a:t>
            </a:r>
            <a:r>
              <a:rPr lang="zh-CN" altLang="en-US" sz="1400" dirty="0"/>
              <a:t> </a:t>
            </a:r>
            <a:r>
              <a:rPr lang="en-US" sz="1400" dirty="0" err="1"/>
              <a:t>Optim</a:t>
            </a:r>
            <a:r>
              <a:rPr lang="en-US" altLang="zh-CN" sz="1400" dirty="0"/>
              <a:t>.,</a:t>
            </a:r>
            <a:r>
              <a:rPr lang="en-US" sz="1400" dirty="0"/>
              <a:t> 2004.</a:t>
            </a:r>
          </a:p>
          <a:p>
            <a:pPr marL="400050" indent="-400050"/>
            <a:r>
              <a:rPr lang="en-US" sz="1400" dirty="0"/>
              <a:t>Liu, et al, An Asynchronous Parallel Stochastic Coordinate Descent Algorithm, J</a:t>
            </a:r>
            <a:r>
              <a:rPr lang="en-US" altLang="zh-CN" sz="1400" dirty="0"/>
              <a:t>.</a:t>
            </a:r>
            <a:r>
              <a:rPr lang="en-US" sz="1400" dirty="0"/>
              <a:t> of Machine Learning Research, 2015.</a:t>
            </a:r>
          </a:p>
          <a:p>
            <a:pPr marL="400050" indent="-400050"/>
            <a:r>
              <a:rPr lang="en-US" sz="1400" dirty="0"/>
              <a:t>Hannah and Yin, More Iterations per Second, Same Quality – </a:t>
            </a:r>
            <a:r>
              <a:rPr lang="en-US" altLang="zh-CN" sz="1400" dirty="0"/>
              <a:t>w</a:t>
            </a:r>
            <a:r>
              <a:rPr lang="en-US" sz="1400" dirty="0"/>
              <a:t>hy Asynchronous Algorithms may Drastically Outperform Traditional Ones, 2017. Preprint.</a:t>
            </a:r>
          </a:p>
        </p:txBody>
      </p:sp>
    </p:spTree>
    <p:extLst>
      <p:ext uri="{BB962C8B-B14F-4D97-AF65-F5344CB8AC3E}">
        <p14:creationId xmlns:p14="http://schemas.microsoft.com/office/powerpoint/2010/main" val="171309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Kaczmarz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832350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To solve systems of linear equations,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find (relaxed) projections onto each hyperplane iteratively,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>
                    <a:solidFill>
                      <a:srgbClr val="FF0000"/>
                    </a:solidFill>
                  </a:rPr>
                  <a:t>It is an Gauss-Seidel iteration.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900" dirty="0"/>
                  <a:t>Frank Natterer and Alfred Louis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Also called the algebraic reconstruction technique (ART)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832350" cy="4351338"/>
              </a:xfrm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2825313">
            <a:off x="6762749" y="1115785"/>
            <a:ext cx="1447800" cy="2600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91249" y="598260"/>
            <a:ext cx="1162050" cy="1746250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64668" y="3966311"/>
                <a:ext cx="3767110" cy="1681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tr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8" y="3966311"/>
                <a:ext cx="3767110" cy="1681935"/>
              </a:xfrm>
              <a:prstGeom prst="rect">
                <a:avLst/>
              </a:prstGeom>
              <a:blipFill>
                <a:blip r:embed="rId3"/>
                <a:stretch>
                  <a:fillRect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3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Kaczmarz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6175598" cy="4123655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>
                    <a:solidFill>
                      <a:srgbClr val="FF0000"/>
                    </a:solidFill>
                  </a:rPr>
                  <a:t>It is a stochastic gradient descent.  </a:t>
                </a:r>
                <a:endParaRPr lang="en-US" b="0" i="1" dirty="0">
                  <a:latin typeface="Cambria Math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is-I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s-I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is-I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6175598" cy="4123655"/>
              </a:xfrm>
              <a:blipFill rotWithShape="0"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37972" y="5904075"/>
            <a:ext cx="615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Its sequential version converges under the diminishing condition.</a:t>
            </a:r>
          </a:p>
          <a:p>
            <a:r>
              <a:rPr lang="en-US" i="1" dirty="0"/>
              <a:t>Its asynchronous iteration is not well covered in literature.</a:t>
            </a:r>
          </a:p>
        </p:txBody>
      </p:sp>
    </p:spTree>
    <p:extLst>
      <p:ext uri="{BB962C8B-B14F-4D97-AF65-F5344CB8AC3E}">
        <p14:creationId xmlns:p14="http://schemas.microsoft.com/office/powerpoint/2010/main" val="422965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286019" y="1700808"/>
            <a:ext cx="8660239" cy="4680520"/>
            <a:chOff x="286019" y="692696"/>
            <a:chExt cx="8660239" cy="4680520"/>
          </a:xfrm>
        </p:grpSpPr>
        <p:grpSp>
          <p:nvGrpSpPr>
            <p:cNvPr id="48" name="组合 47"/>
            <p:cNvGrpSpPr/>
            <p:nvPr/>
          </p:nvGrpSpPr>
          <p:grpSpPr>
            <a:xfrm>
              <a:off x="5499424" y="3933056"/>
              <a:ext cx="792088" cy="1440160"/>
              <a:chOff x="5499424" y="2893561"/>
              <a:chExt cx="792088" cy="144016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499424" y="2893561"/>
                <a:ext cx="792088" cy="144016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692458" y="38899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X3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86019" y="692696"/>
              <a:ext cx="8660239" cy="4104456"/>
              <a:chOff x="286019" y="692696"/>
              <a:chExt cx="8660239" cy="410445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288658" y="1412776"/>
                <a:ext cx="648072" cy="3168352"/>
                <a:chOff x="4288658" y="1428075"/>
                <a:chExt cx="648072" cy="3168352"/>
              </a:xfrm>
              <a:noFill/>
            </p:grpSpPr>
            <p:sp>
              <p:nvSpPr>
                <p:cNvPr id="89" name="矩形 88"/>
                <p:cNvSpPr/>
                <p:nvPr/>
              </p:nvSpPr>
              <p:spPr>
                <a:xfrm>
                  <a:off x="4288658" y="1428075"/>
                  <a:ext cx="648072" cy="72008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4288658" y="2652211"/>
                  <a:ext cx="648072" cy="72008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288658" y="3876347"/>
                  <a:ext cx="648072" cy="72008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8082162" y="1647231"/>
                <a:ext cx="864096" cy="270868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286019" y="1641121"/>
                <a:ext cx="864096" cy="2708684"/>
                <a:chOff x="899592" y="1663315"/>
                <a:chExt cx="864096" cy="2708684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899592" y="1663315"/>
                  <a:ext cx="864096" cy="270868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137011" y="279696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8447358" y="27969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505961" y="2276872"/>
                <a:ext cx="792088" cy="144016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692458" y="29010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X2</a:t>
                </a: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5505961" y="692696"/>
                <a:ext cx="792088" cy="1440160"/>
                <a:chOff x="5505961" y="1669425"/>
                <a:chExt cx="792088" cy="1440160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5505961" y="1669425"/>
                  <a:ext cx="792088" cy="14401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692458" y="191216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X1</a:t>
                  </a:r>
                </a:p>
              </p:txBody>
            </p:sp>
          </p:grpSp>
          <p:cxnSp>
            <p:nvCxnSpPr>
              <p:cNvPr id="57" name="直接箭头连接符 56"/>
              <p:cNvCxnSpPr>
                <a:stCxn id="81" idx="6"/>
                <a:endCxn id="89" idx="1"/>
              </p:cNvCxnSpPr>
              <p:nvPr/>
            </p:nvCxnSpPr>
            <p:spPr>
              <a:xfrm flipV="1">
                <a:off x="3697012" y="1772816"/>
                <a:ext cx="591646" cy="19515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>
                <a:endCxn id="90" idx="1"/>
              </p:cNvCxnSpPr>
              <p:nvPr/>
            </p:nvCxnSpPr>
            <p:spPr>
              <a:xfrm flipV="1">
                <a:off x="3707904" y="2996952"/>
                <a:ext cx="580754" cy="462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>
                <a:stCxn id="83" idx="6"/>
                <a:endCxn id="91" idx="1"/>
              </p:cNvCxnSpPr>
              <p:nvPr/>
            </p:nvCxnSpPr>
            <p:spPr>
              <a:xfrm>
                <a:off x="3688242" y="4077072"/>
                <a:ext cx="600416" cy="14401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>
                <a:stCxn id="89" idx="3"/>
                <a:endCxn id="85" idx="2"/>
              </p:cNvCxnSpPr>
              <p:nvPr/>
            </p:nvCxnSpPr>
            <p:spPr>
              <a:xfrm flipV="1">
                <a:off x="4936730" y="1412776"/>
                <a:ext cx="569231" cy="3600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>
                <a:stCxn id="90" idx="3"/>
                <a:endCxn id="54" idx="2"/>
              </p:cNvCxnSpPr>
              <p:nvPr/>
            </p:nvCxnSpPr>
            <p:spPr>
              <a:xfrm>
                <a:off x="4936730" y="2996952"/>
                <a:ext cx="569231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>
                <a:stCxn id="91" idx="3"/>
                <a:endCxn id="92" idx="2"/>
              </p:cNvCxnSpPr>
              <p:nvPr/>
            </p:nvCxnSpPr>
            <p:spPr>
              <a:xfrm>
                <a:off x="4936730" y="4221088"/>
                <a:ext cx="562694" cy="43204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>
                <a:stCxn id="85" idx="6"/>
                <a:endCxn id="51" idx="1"/>
              </p:cNvCxnSpPr>
              <p:nvPr/>
            </p:nvCxnSpPr>
            <p:spPr>
              <a:xfrm>
                <a:off x="6298049" y="1412776"/>
                <a:ext cx="1910657" cy="63113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>
                <a:stCxn id="92" idx="6"/>
                <a:endCxn id="51" idx="3"/>
              </p:cNvCxnSpPr>
              <p:nvPr/>
            </p:nvCxnSpPr>
            <p:spPr>
              <a:xfrm flipV="1">
                <a:off x="6291512" y="3959237"/>
                <a:ext cx="1917194" cy="69389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/>
              <p:cNvCxnSpPr>
                <a:stCxn id="69" idx="0"/>
                <a:endCxn id="81" idx="2"/>
              </p:cNvCxnSpPr>
              <p:nvPr/>
            </p:nvCxnSpPr>
            <p:spPr>
              <a:xfrm flipV="1">
                <a:off x="1834610" y="1967973"/>
                <a:ext cx="1070314" cy="73262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>
                <a:stCxn id="69" idx="3"/>
                <a:endCxn id="77" idx="2"/>
              </p:cNvCxnSpPr>
              <p:nvPr/>
            </p:nvCxnSpPr>
            <p:spPr>
              <a:xfrm>
                <a:off x="2284326" y="2985489"/>
                <a:ext cx="559482" cy="1146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/>
              <p:cNvCxnSpPr>
                <a:stCxn id="69" idx="2"/>
                <a:endCxn id="83" idx="2"/>
              </p:cNvCxnSpPr>
              <p:nvPr/>
            </p:nvCxnSpPr>
            <p:spPr>
              <a:xfrm>
                <a:off x="1834610" y="3270375"/>
                <a:ext cx="1061544" cy="80669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1384893" y="2700602"/>
                <a:ext cx="899433" cy="5697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sz="1400" dirty="0"/>
                  <a:t>Schedule/</a:t>
                </a:r>
              </a:p>
              <a:p>
                <a:pPr algn="ctr"/>
                <a:r>
                  <a:rPr lang="en-US" sz="1400" dirty="0"/>
                  <a:t>Partition step</a:t>
                </a:r>
              </a:p>
            </p:txBody>
          </p:sp>
          <p:cxnSp>
            <p:nvCxnSpPr>
              <p:cNvPr id="71" name="直接箭头连接符 70"/>
              <p:cNvCxnSpPr>
                <a:stCxn id="87" idx="6"/>
                <a:endCxn id="69" idx="1"/>
              </p:cNvCxnSpPr>
              <p:nvPr/>
            </p:nvCxnSpPr>
            <p:spPr>
              <a:xfrm flipV="1">
                <a:off x="1150115" y="2985489"/>
                <a:ext cx="234778" cy="997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>
                <a:stCxn id="54" idx="6"/>
                <a:endCxn id="51" idx="2"/>
              </p:cNvCxnSpPr>
              <p:nvPr/>
            </p:nvCxnSpPr>
            <p:spPr>
              <a:xfrm>
                <a:off x="6298049" y="2996952"/>
                <a:ext cx="1784113" cy="462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曲线连接符 72"/>
              <p:cNvCxnSpPr>
                <a:stCxn id="51" idx="4"/>
                <a:endCxn id="87" idx="4"/>
              </p:cNvCxnSpPr>
              <p:nvPr/>
            </p:nvCxnSpPr>
            <p:spPr>
              <a:xfrm rot="5400000" flipH="1">
                <a:off x="4613084" y="454789"/>
                <a:ext cx="6110" cy="7796143"/>
              </a:xfrm>
              <a:prstGeom prst="curvedConnector3">
                <a:avLst>
                  <a:gd name="adj1" fmla="val -22689885"/>
                </a:avLst>
              </a:prstGeom>
              <a:ln w="25400"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290352" y="1628800"/>
                <a:ext cx="646378" cy="34860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 lnSpcReduction="10000"/>
              </a:bodyPr>
              <a:lstStyle/>
              <a:p>
                <a:pPr algn="ctr"/>
                <a:r>
                  <a:rPr lang="en-US" dirty="0"/>
                  <a:t>ART1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00763" y="2862572"/>
                <a:ext cx="646378" cy="34860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 lnSpcReduction="10000"/>
              </a:bodyPr>
              <a:lstStyle>
                <a:defPPr>
                  <a:defRPr lang="zh-CN"/>
                </a:defPPr>
                <a:lvl1pPr algn="ctr">
                  <a:defRPr b="1"/>
                </a:lvl1pPr>
              </a:lstStyle>
              <a:p>
                <a:r>
                  <a:rPr lang="en-US" b="0" dirty="0"/>
                  <a:t>ART2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92950" y="4077072"/>
                <a:ext cx="646378" cy="348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700" dirty="0"/>
                  <a:t>ART3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843808" y="2276872"/>
                <a:ext cx="792088" cy="144016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2896154" y="3356992"/>
                <a:ext cx="792088" cy="1440160"/>
                <a:chOff x="5499424" y="2893561"/>
                <a:chExt cx="792088" cy="144016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5499424" y="2893561"/>
                  <a:ext cx="792088" cy="1440160"/>
                </a:xfrm>
                <a:prstGeom prst="ellipse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5692458" y="388992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F0"/>
                      </a:solidFill>
                    </a:rPr>
                    <a:t>X3</a:t>
                  </a: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904924" y="1247893"/>
                <a:ext cx="792088" cy="1440160"/>
                <a:chOff x="5505961" y="1669425"/>
                <a:chExt cx="792088" cy="1440160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5505961" y="1669425"/>
                  <a:ext cx="792088" cy="14401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692458" y="191216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X1</a:t>
                  </a:r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3030305" y="284184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X2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Kaczmarz (I)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0E233-D3AD-3E4E-82FF-E0EA583F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Gauss-Seidel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7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Background &amp; 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Energy-efficient computi</a:t>
            </a:r>
            <a:r>
              <a:rPr lang="en-US" altLang="zh-CN" dirty="0">
                <a:solidFill>
                  <a:srgbClr val="0000BC"/>
                </a:solidFill>
              </a:rPr>
              <a:t>ng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with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FPGA</a:t>
            </a:r>
            <a:r>
              <a:rPr lang="en-US" dirty="0">
                <a:solidFill>
                  <a:srgbClr val="0000BC"/>
                </a:solidFill>
              </a:rPr>
              <a:t> </a:t>
            </a:r>
          </a:p>
          <a:p>
            <a:r>
              <a:rPr lang="en-US" dirty="0"/>
              <a:t>Asynchronous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iterative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Communication model</a:t>
            </a:r>
          </a:p>
          <a:p>
            <a:r>
              <a:rPr lang="en-US" dirty="0"/>
              <a:t>FPGA implementation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Techniques for implementation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6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dirty="0"/>
              <a:t>Asynchronous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Kaczmarz (II)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30425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Not the conventional Kaczmarz method.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More accelerators, more asynchronous updates with conflicts.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The hope is that later updates will resolve the conflicts, even slowly.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The solution is to use small or diminishing relaxations,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304256"/>
              </a:xfrm>
              <a:blipFill>
                <a:blip r:embed="rId2"/>
                <a:stretch>
                  <a:fillRect l="-926" t="-4396" r="-1235" b="-280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611560" y="1484784"/>
            <a:ext cx="3374238" cy="2808312"/>
            <a:chOff x="885938" y="1556792"/>
            <a:chExt cx="3374238" cy="2808312"/>
          </a:xfrm>
        </p:grpSpPr>
        <p:sp>
          <p:nvSpPr>
            <p:cNvPr id="13" name="TextBox 12"/>
            <p:cNvSpPr txBox="1"/>
            <p:nvPr/>
          </p:nvSpPr>
          <p:spPr>
            <a:xfrm>
              <a:off x="2411760" y="1556792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266" y="2780928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5938" y="3375419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X3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187624" y="1628800"/>
              <a:ext cx="1800200" cy="273630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43608" y="2636912"/>
              <a:ext cx="3096344" cy="143575"/>
            </a:xfrm>
            <a:prstGeom prst="line">
              <a:avLst/>
            </a:prstGeom>
            <a:ln w="1016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187624" y="2520615"/>
              <a:ext cx="2448272" cy="1224136"/>
            </a:xfrm>
            <a:prstGeom prst="line">
              <a:avLst/>
            </a:prstGeom>
            <a:ln w="101600">
              <a:solidFill>
                <a:srgbClr val="0000B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1921358" y="2492455"/>
            <a:ext cx="216024" cy="216024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椭圆 17"/>
          <p:cNvSpPr/>
          <p:nvPr/>
        </p:nvSpPr>
        <p:spPr>
          <a:xfrm>
            <a:off x="1402570" y="3273656"/>
            <a:ext cx="216024" cy="216024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2842730" y="2564904"/>
            <a:ext cx="216024" cy="216024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90602" y="2123564"/>
            <a:ext cx="23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4578" y="3501008"/>
            <a:ext cx="23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2730" y="2780928"/>
            <a:ext cx="23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5004008" y="1700808"/>
          <a:ext cx="2880360" cy="890778"/>
        </p:xfrm>
        <a:graphic>
          <a:graphicData uri="http://schemas.openxmlformats.org/drawingml/2006/table">
            <a:tbl>
              <a:tblPr firstRow="1" firstCol="1" bandRow="1"/>
              <a:tblGrid>
                <a:gridCol w="62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X1</a:t>
                      </a:r>
                      <a:endParaRPr lang="en-US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A, C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t1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A1, C1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X2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A, B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t2</a:t>
                      </a:r>
                      <a:endParaRPr lang="en-US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A2, B2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X3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C, B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宋体"/>
                          <a:cs typeface="Times New Roman"/>
                        </a:rPr>
                        <a:t>t3</a:t>
                      </a:r>
                      <a:endParaRPr lang="en-US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C3, B3</a:t>
                      </a:r>
                      <a:endParaRPr lang="en-US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11960" y="3429000"/>
            <a:ext cx="462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next update of X1, will C1 or C3 be used?</a:t>
            </a:r>
          </a:p>
        </p:txBody>
      </p:sp>
    </p:spTree>
    <p:extLst>
      <p:ext uri="{BB962C8B-B14F-4D97-AF65-F5344CB8AC3E}">
        <p14:creationId xmlns:p14="http://schemas.microsoft.com/office/powerpoint/2010/main" val="22284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21C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21C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J:\Thales\2014-08-Oberwolfach\Talk\results\star.no-noise\ART_EMAP_ALP1__Dist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761955" cy="20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 – Kaczmarz method(I)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=0.05,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+10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No noise.</a:t>
                </a:r>
              </a:p>
              <a:p>
                <a:r>
                  <a:rPr lang="en-US" dirty="0"/>
                  <a:t>10 iteration</a:t>
                </a:r>
              </a:p>
              <a:p>
                <a:r>
                  <a:rPr lang="en-US" dirty="0">
                    <a:solidFill>
                      <a:srgbClr val="0000BC"/>
                    </a:solidFill>
                  </a:rPr>
                  <a:t>Display window </a:t>
                </a:r>
                <a:r>
                  <a:rPr lang="en-US" dirty="0"/>
                  <a:t>not adjusted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  <a:blipFill rotWithShape="1">
                <a:blip r:embed="rId3"/>
                <a:stretch>
                  <a:fillRect l="-444" b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J:\Thales\2014-08-Oberwolfach\Talk\results\star.no-noise\star_exp_1_art_ART_0010_r_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8" y="3151212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Thales\2014-08-Oberwolfach\Talk\results\star.no-noise\star_exp_3_asynch_ALP1_0010_r_a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3151212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300028"/>
            <a:ext cx="106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Kaczmarz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6309320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Asynchronous parallel Kaczmarz with 3 threads</a:t>
            </a:r>
          </a:p>
        </p:txBody>
      </p:sp>
    </p:spTree>
    <p:extLst>
      <p:ext uri="{BB962C8B-B14F-4D97-AF65-F5344CB8AC3E}">
        <p14:creationId xmlns:p14="http://schemas.microsoft.com/office/powerpoint/2010/main" val="69999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hales\2014-08-Oberwolfach\Talk\results\star-big-relax\ART_EMAP_ALP1__Dist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99550"/>
            <a:ext cx="2664296" cy="19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Experiments – Kaczmarz method(IV)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B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BC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B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BC"/>
                        </a:solidFill>
                        <a:latin typeface="Cambria Math"/>
                      </a:rPr>
                      <m:t>=1.5</m:t>
                    </m:r>
                  </m:oMath>
                </a14:m>
                <a:endParaRPr lang="en-US" b="0" dirty="0">
                  <a:solidFill>
                    <a:srgbClr val="0000BC"/>
                  </a:solidFill>
                </a:endParaRPr>
              </a:p>
              <a:p>
                <a:r>
                  <a:rPr lang="en-US" dirty="0"/>
                  <a:t>Gaussian noise: 0.05</a:t>
                </a:r>
              </a:p>
              <a:p>
                <a:r>
                  <a:rPr lang="en-US" dirty="0"/>
                  <a:t>10 iteration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Display window = [0 1]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  <a:blipFill rotWithShape="1">
                <a:blip r:embed="rId4"/>
                <a:stretch>
                  <a:fillRect l="-593" t="-1310" b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95736" y="6300028"/>
            <a:ext cx="106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Kaczmarz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6855" y="6309320"/>
            <a:ext cx="458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Asynchronous parallel Kaczmarz with 3 threads</a:t>
            </a:r>
          </a:p>
        </p:txBody>
      </p:sp>
      <p:pic>
        <p:nvPicPr>
          <p:cNvPr id="5122" name="Picture 2" descr="J:\Thales\2014-08-Oberwolfach\Talk\results\star-big-relax\star_exp_1_art_ART_0010_r_a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322322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Thales\2014-08-Oberwolfach\Talk\results\star-big-relax\star_exp_3_asynch_ALP1_0010_r_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322322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2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Heuristics for Asynchronous Parallelism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Heuristics</a:t>
            </a:r>
          </a:p>
          <a:p>
            <a:pPr lvl="1"/>
            <a:r>
              <a:rPr lang="zh-CN" altLang="en-US" dirty="0"/>
              <a:t>欲速则不达：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Haste does not bring success.</a:t>
            </a:r>
          </a:p>
          <a:p>
            <a:pPr lvl="1"/>
            <a:r>
              <a:rPr lang="en-US" dirty="0"/>
              <a:t>Haste makes waste.</a:t>
            </a:r>
          </a:p>
          <a:p>
            <a:pPr lvl="1"/>
            <a:r>
              <a:rPr lang="en-US" dirty="0" err="1"/>
              <a:t>Eile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Weile</a:t>
            </a:r>
            <a:r>
              <a:rPr lang="en-US" dirty="0"/>
              <a:t>. (from Google translate)</a:t>
            </a:r>
          </a:p>
          <a:p>
            <a:pPr lvl="1"/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Ruhe</a:t>
            </a:r>
            <a:r>
              <a:rPr lang="en-US" dirty="0"/>
              <a:t>. (from Thomas Schuster)</a:t>
            </a:r>
            <a:endParaRPr lang="en-US" dirty="0">
              <a:solidFill>
                <a:srgbClr val="0000BC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Examples</a:t>
            </a:r>
          </a:p>
          <a:p>
            <a:pPr lvl="1"/>
            <a:r>
              <a:rPr lang="en-US" dirty="0"/>
              <a:t>Lifting heavy object by a group people</a:t>
            </a:r>
          </a:p>
          <a:p>
            <a:pPr lvl="1"/>
            <a:r>
              <a:rPr lang="en-US" dirty="0"/>
              <a:t>Painting a big picture by a group of painters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My lessons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900" dirty="0"/>
              <a:t>Do not use full strength, but do it </a:t>
            </a:r>
            <a:r>
              <a:rPr lang="en-US" sz="2900" i="1" dirty="0"/>
              <a:t>slowly and slowly</a:t>
            </a:r>
            <a:r>
              <a:rPr lang="en-US" sz="2900" dirty="0"/>
              <a:t>.</a:t>
            </a:r>
          </a:p>
          <a:p>
            <a:pPr marL="857250" lvl="2" indent="-457200">
              <a:buFont typeface="Wingdings" panose="05000000000000000000" pitchFamily="2" charset="2"/>
              <a:buChar char="ü"/>
            </a:pPr>
            <a:r>
              <a:rPr lang="en-US" sz="2900" dirty="0"/>
              <a:t>No waiting does not mean to be hash.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Expected performance</a:t>
            </a:r>
          </a:p>
          <a:p>
            <a:pPr lvl="1"/>
            <a:r>
              <a:rPr lang="en-US" altLang="en-US" dirty="0"/>
              <a:t>reconstruction images in </a:t>
            </a:r>
            <a:r>
              <a:rPr lang="en-US" altLang="en-US" dirty="0">
                <a:solidFill>
                  <a:srgbClr val="0000BC"/>
                </a:solidFill>
              </a:rPr>
              <a:t>early iterations </a:t>
            </a:r>
            <a:r>
              <a:rPr lang="en-US" dirty="0"/>
              <a:t>even with </a:t>
            </a:r>
            <a:r>
              <a:rPr lang="en-US" dirty="0">
                <a:solidFill>
                  <a:srgbClr val="0000BC"/>
                </a:solidFill>
              </a:rPr>
              <a:t>small or diminishing relaxation</a:t>
            </a:r>
            <a:r>
              <a:rPr lang="en-US" dirty="0"/>
              <a:t>, as </a:t>
            </a:r>
            <a:r>
              <a:rPr lang="en-US" dirty="0">
                <a:solidFill>
                  <a:srgbClr val="000000"/>
                </a:solidFill>
              </a:rPr>
              <a:t>ordered-subset methods  do.</a:t>
            </a:r>
          </a:p>
          <a:p>
            <a:pPr lvl="1"/>
            <a:endParaRPr lang="en-US" dirty="0"/>
          </a:p>
        </p:txBody>
      </p:sp>
      <p:sp>
        <p:nvSpPr>
          <p:cNvPr id="4" name="AutoShape 2" descr="https://sp1.yimg.com/ib/th?id=HN.608029500915779525&amp;pid=15.1&amp;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sp1.yimg.com/ib/th?id=HN.608029500915779525&amp;pid=15.1&amp;P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sp1.yimg.com/ib/th?id=HN.608029500915779525&amp;pid=15.1&amp;P=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80" y="1340768"/>
            <a:ext cx="3671616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3429000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tooltip="Egypt"/>
              </a:rPr>
              <a:t>Egyptian</a:t>
            </a:r>
            <a:r>
              <a:rPr lang="en-US" sz="1400" dirty="0"/>
              <a:t> laborers lift the </a:t>
            </a:r>
            <a:r>
              <a:rPr lang="en-US" sz="1400" dirty="0" err="1">
                <a:hlinkClick r:id="rId5" tooltip="Stargate"/>
              </a:rPr>
              <a:t>Stargate</a:t>
            </a:r>
            <a:r>
              <a:rPr lang="en-US" sz="1400" dirty="0"/>
              <a:t> out of the ground in </a:t>
            </a:r>
            <a:r>
              <a:rPr lang="en-US" sz="1400" dirty="0">
                <a:hlinkClick r:id="rId6" tooltip="1928"/>
              </a:rPr>
              <a:t>1928</a:t>
            </a:r>
            <a:endParaRPr lang="en-US" sz="1400" dirty="0"/>
          </a:p>
          <a:p>
            <a:r>
              <a:rPr lang="en-US" sz="1400" dirty="0">
                <a:hlinkClick r:id="rId7"/>
              </a:rPr>
              <a:t>http://stargate.wikia.com/wiki/Tau'ri</a:t>
            </a:r>
            <a:endParaRPr lang="en-US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95" y="4167664"/>
            <a:ext cx="2183466" cy="1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2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results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30227"/>
                <a:ext cx="8229600" cy="3931022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Linear system of equations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[C. M.]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symmetric and positive definite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&lt;1</m:t>
                    </m:r>
                  </m:oMath>
                </a14:m>
                <a:r>
                  <a:rPr lang="en-US" dirty="0"/>
                  <a:t>: convergence.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: no convergence.</a:t>
                </a:r>
              </a:p>
              <a:p>
                <a:r>
                  <a:rPr lang="en-US" dirty="0"/>
                  <a:t>[L. W. S.] Consistent system under the same spectral condition.</a:t>
                </a:r>
              </a:p>
              <a:p>
                <a:endParaRPr lang="en-US" dirty="0"/>
              </a:p>
              <a:p>
                <a:r>
                  <a:rPr lang="en-US" dirty="0"/>
                  <a:t>Kaczmarz algorithm, or ART, does not fit.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30227"/>
                <a:ext cx="8229600" cy="3931022"/>
              </a:xfrm>
              <a:blipFill>
                <a:blip r:embed="rId3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560" y="568697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US" sz="1400" dirty="0"/>
              <a:t>Rosenfeld, A case study in programming for parallel-processors, Communications of the ACM, 1969. (research report in 1967).</a:t>
            </a:r>
          </a:p>
          <a:p>
            <a:pPr marL="360363" indent="-360363"/>
            <a:r>
              <a:rPr lang="en-US" sz="1400" dirty="0" err="1"/>
              <a:t>Chazan</a:t>
            </a:r>
            <a:r>
              <a:rPr lang="en-US" sz="1400" dirty="0"/>
              <a:t> and </a:t>
            </a:r>
            <a:r>
              <a:rPr lang="en-US" sz="1400" dirty="0" err="1"/>
              <a:t>Miranker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</a:rPr>
              <a:t>Chaotic relaxation</a:t>
            </a:r>
            <a:r>
              <a:rPr lang="en-US" sz="1400" dirty="0"/>
              <a:t>, Linear Algebra and its Applications, 1969.</a:t>
            </a:r>
          </a:p>
          <a:p>
            <a:pPr marL="360363" indent="-360363"/>
            <a:r>
              <a:rPr lang="en-US" sz="1400" dirty="0"/>
              <a:t>Liu, Wright, and Sridhar, An Asynchronous Parallel Randomized Kaczmarz Algorithm, 2014. Preprint.</a:t>
            </a:r>
          </a:p>
        </p:txBody>
      </p:sp>
    </p:spTree>
    <p:extLst>
      <p:ext uri="{BB962C8B-B14F-4D97-AF65-F5344CB8AC3E}">
        <p14:creationId xmlns:p14="http://schemas.microsoft.com/office/powerpoint/2010/main" val="100331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results (II)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30227"/>
                <a:ext cx="8229600" cy="3859014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contraction.</a:t>
                </a:r>
              </a:p>
              <a:p>
                <a:r>
                  <a:rPr lang="en-US" dirty="0"/>
                  <a:t>Components update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Extension of [C. M.]</a:t>
                </a:r>
              </a:p>
              <a:p>
                <a:r>
                  <a:rPr lang="en-US" dirty="0"/>
                  <a:t>Convergence for consistent linear systems</a:t>
                </a:r>
              </a:p>
              <a:p>
                <a:pPr lvl="1"/>
                <a:r>
                  <a:rPr lang="en-US" dirty="0"/>
                  <a:t>weakly diagonal dominated matrices</a:t>
                </a:r>
              </a:p>
              <a:p>
                <a:pPr lvl="1"/>
                <a:r>
                  <a:rPr lang="en-US" i="1" dirty="0">
                    <a:solidFill>
                      <a:srgbClr val="FF0000"/>
                    </a:solidFill>
                  </a:rPr>
                  <a:t>irreducible</a:t>
                </a:r>
                <a:r>
                  <a:rPr lang="en-US" dirty="0"/>
                  <a:t> nonnegative matrix and positive solutions.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Kaczmarz does not fit.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30227"/>
                <a:ext cx="8229600" cy="3859014"/>
              </a:xfrm>
              <a:blipFill>
                <a:blip r:embed="rId2"/>
                <a:stretch>
                  <a:fillRect l="-1079" t="-26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5841559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Bertsekas and Tsitsiklis, Parallel and distributed computation : numerical methods. 1989.</a:t>
            </a:r>
          </a:p>
          <a:p>
            <a:pPr marL="449263" indent="-4492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cs typeface="Arial" pitchFamily="34" charset="0"/>
              </a:rPr>
              <a:t>Frommer</a:t>
            </a:r>
            <a:r>
              <a:rPr lang="en-US" sz="1400" dirty="0">
                <a:cs typeface="Arial" pitchFamily="34" charset="0"/>
              </a:rPr>
              <a:t>, On asynchronous iterations, </a:t>
            </a:r>
            <a:r>
              <a:rPr lang="en-US" sz="1400" dirty="0"/>
              <a:t>Journal of Computational and Applied Mathematics, </a:t>
            </a:r>
            <a:r>
              <a:rPr lang="en-US" sz="1400" dirty="0">
                <a:cs typeface="Arial" pitchFamily="34" charset="0"/>
              </a:rPr>
              <a:t>2000.</a:t>
            </a:r>
          </a:p>
          <a:p>
            <a:pPr marL="449263" indent="-4492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cs typeface="Arial" pitchFamily="34" charset="0"/>
              </a:rPr>
              <a:t>Frommer</a:t>
            </a:r>
            <a:r>
              <a:rPr lang="en-US" sz="1400" dirty="0">
                <a:cs typeface="Arial" pitchFamily="34" charset="0"/>
              </a:rPr>
              <a:t> and Spiteri, On linear asynchronous iterations when the spectral radius of the modulus matrix is one. Topics in numerical analysis, 2001.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6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383"/>
          <a:stretch/>
        </p:blipFill>
        <p:spPr>
          <a:xfrm>
            <a:off x="3877936" y="2867891"/>
            <a:ext cx="5188370" cy="33509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convergence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30226"/>
                <a:ext cx="6840760" cy="429106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Asynchronous </a:t>
                </a:r>
                <a:r>
                  <a:rPr lang="en-US" dirty="0"/>
                  <a:t>version</a:t>
                </a:r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+1)=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 −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i="1" dirty="0">
                    <a:latin typeface="Cambria Math"/>
                  </a:rPr>
                  <a:t>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Convexity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Diminishing relaxations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Bounded delay</a:t>
                </a:r>
              </a:p>
              <a:p>
                <a:pPr lvl="1">
                  <a:lnSpc>
                    <a:spcPct val="17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≤1.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lvl="1">
                  <a:lnSpc>
                    <a:spcPct val="17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30226"/>
                <a:ext cx="6840760" cy="4291062"/>
              </a:xfrm>
              <a:blipFill rotWithShape="0">
                <a:blip r:embed="rId3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6334779"/>
            <a:ext cx="82809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dirty="0" err="1"/>
              <a:t>Nedić</a:t>
            </a:r>
            <a:r>
              <a:rPr lang="en-US" sz="1400" dirty="0"/>
              <a:t>, Bertsekas, </a:t>
            </a:r>
            <a:r>
              <a:rPr lang="en-US" sz="1400" dirty="0" err="1"/>
              <a:t>Borkar</a:t>
            </a:r>
            <a:r>
              <a:rPr lang="en-US" sz="1400" dirty="0"/>
              <a:t>, Distributed asynchronous incremental </a:t>
            </a:r>
            <a:r>
              <a:rPr lang="en-US" sz="1400" dirty="0" err="1"/>
              <a:t>subgradient</a:t>
            </a:r>
            <a:r>
              <a:rPr lang="en-US" sz="1400" dirty="0"/>
              <a:t> methods, 2001.</a:t>
            </a:r>
          </a:p>
        </p:txBody>
      </p:sp>
    </p:spTree>
    <p:extLst>
      <p:ext uri="{BB962C8B-B14F-4D97-AF65-F5344CB8AC3E}">
        <p14:creationId xmlns:p14="http://schemas.microsoft.com/office/powerpoint/2010/main" val="60250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Diversified convergence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30226"/>
            <a:ext cx="8229600" cy="35709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Different asynchronous models</a:t>
            </a:r>
          </a:p>
          <a:p>
            <a:pPr lvl="1"/>
            <a:r>
              <a:rPr lang="en-US" dirty="0"/>
              <a:t>Master or without master?</a:t>
            </a:r>
          </a:p>
          <a:p>
            <a:pPr lvl="1"/>
            <a:r>
              <a:rPr lang="en-US" dirty="0"/>
              <a:t>Update all or partial solution vector?</a:t>
            </a:r>
          </a:p>
          <a:p>
            <a:r>
              <a:rPr lang="en-US" dirty="0"/>
              <a:t>Different combinations of object functions</a:t>
            </a:r>
          </a:p>
          <a:p>
            <a:pPr lvl="1"/>
            <a:r>
              <a:rPr lang="en-US" dirty="0"/>
              <a:t>Fidelity + regularization</a:t>
            </a:r>
          </a:p>
          <a:p>
            <a:r>
              <a:rPr lang="en-US" dirty="0"/>
              <a:t>Different communication assumptions</a:t>
            </a:r>
          </a:p>
          <a:p>
            <a:pPr lvl="1"/>
            <a:r>
              <a:rPr lang="en-US" dirty="0"/>
              <a:t>Mostly ambiguous</a:t>
            </a:r>
          </a:p>
          <a:p>
            <a:pPr lvl="1"/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modelled</a:t>
            </a:r>
            <a:r>
              <a:rPr lang="zh-CN" altLang="en-US" dirty="0"/>
              <a:t> </a:t>
            </a:r>
            <a:r>
              <a:rPr lang="en-US" altLang="zh-CN" dirty="0" err="1"/>
              <a:t>w.r.t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architecture.</a:t>
            </a:r>
            <a:endParaRPr lang="en-US" dirty="0"/>
          </a:p>
          <a:p>
            <a:r>
              <a:rPr lang="en-US" dirty="0"/>
              <a:t>Different relaxations</a:t>
            </a:r>
          </a:p>
          <a:p>
            <a:pPr lvl="1"/>
            <a:r>
              <a:rPr lang="en-US" dirty="0"/>
              <a:t>Fixed or diminishing?</a:t>
            </a:r>
          </a:p>
          <a:p>
            <a:r>
              <a:rPr lang="en-US" altLang="zh-CN" dirty="0"/>
              <a:t>Deterministic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convergence.</a:t>
            </a:r>
            <a:endParaRPr lang="en-US" dirty="0"/>
          </a:p>
          <a:p>
            <a:r>
              <a:rPr lang="en-US" dirty="0"/>
              <a:t>Low precision implementation</a:t>
            </a:r>
          </a:p>
          <a:p>
            <a:pPr lvl="1"/>
            <a:r>
              <a:rPr lang="en-US" dirty="0"/>
              <a:t>Big data applications typically requires low accuracy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5499809"/>
            <a:ext cx="88569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indent="-400050"/>
            <a:r>
              <a:rPr lang="en-US" sz="1400" dirty="0"/>
              <a:t>Liu, Wright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sz="1400" dirty="0"/>
              <a:t>et al, An Asynchronous Parallel Stochastic Coordinate Descent Algorithm, J</a:t>
            </a:r>
            <a:r>
              <a:rPr lang="en-US" altLang="zh-CN" sz="1400" dirty="0"/>
              <a:t>.</a:t>
            </a:r>
            <a:r>
              <a:rPr lang="en-US" sz="1400" dirty="0"/>
              <a:t> of Machine Learning Research, 2015.</a:t>
            </a:r>
          </a:p>
          <a:p>
            <a:pPr marL="400050" indent="-400050"/>
            <a:r>
              <a:rPr lang="en-US" sz="1400" dirty="0"/>
              <a:t>Hannah and Yin, More Iterations per Second, Same Quality – </a:t>
            </a:r>
            <a:r>
              <a:rPr lang="en-US" altLang="zh-CN" sz="1400" dirty="0"/>
              <a:t>w</a:t>
            </a:r>
            <a:r>
              <a:rPr lang="en-US" sz="1400" dirty="0"/>
              <a:t>hy Asynchronous Algorithms may Drastically Outperform Traditional Ones, 2017. Preprint. </a:t>
            </a:r>
          </a:p>
          <a:p>
            <a:pPr marL="400050" indent="-400050"/>
            <a:r>
              <a:rPr lang="en-US" sz="1400" dirty="0"/>
              <a:t>De Sa, et al, Understanding and Optimizing Asynchronous Low-Precision Stochastic Gradient Descent, ISCA'17, 2017.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87" y="1563047"/>
            <a:ext cx="5392015" cy="3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CPU Operation vs Memory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36" y="1259632"/>
            <a:ext cx="2777710" cy="1953585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x86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arithmetic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pPr lvl="1"/>
            <a:r>
              <a:rPr lang="en-US" altLang="zh-CN" dirty="0"/>
              <a:t>~1 cycle </a:t>
            </a:r>
          </a:p>
          <a:p>
            <a:r>
              <a:rPr lang="en-US" altLang="zh-CN" dirty="0"/>
              <a:t>X86</a:t>
            </a:r>
            <a:r>
              <a:rPr lang="zh-CN" altLang="en-US" dirty="0"/>
              <a:t> </a:t>
            </a:r>
            <a:r>
              <a:rPr lang="en-US" altLang="zh-CN" dirty="0"/>
              <a:t>bus architecture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</a:p>
          <a:p>
            <a:pPr lvl="1"/>
            <a:r>
              <a:rPr lang="en-US" dirty="0"/>
              <a:t>~10 cycle</a:t>
            </a:r>
          </a:p>
          <a:p>
            <a:r>
              <a:rPr lang="en-US" dirty="0"/>
              <a:t>Memory Wall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" y="4356217"/>
            <a:ext cx="5989315" cy="2185915"/>
          </a:xfrm>
          <a:prstGeom prst="rect">
            <a:avLst/>
          </a:prstGeom>
          <a:ln w="15875">
            <a:solidFill>
              <a:srgbClr val="FF0000"/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303838"/>
            <a:ext cx="5909090" cy="3818757"/>
          </a:xfrm>
          <a:prstGeom prst="rect">
            <a:avLst/>
          </a:prstGeom>
          <a:ln w="25400">
            <a:solidFill>
              <a:srgbClr val="0000BC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07207" y="6533185"/>
            <a:ext cx="6540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courses.cs.vt.edu</a:t>
            </a:r>
            <a:r>
              <a:rPr lang="en-US" sz="1400" dirty="0"/>
              <a:t>/cs2506/Fall2014/Notes/L16.CachePoliciesAndPerformance.pdf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538" y="3140968"/>
            <a:ext cx="2811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charset="0"/>
              </a:rPr>
              <a:t>Intel® 64 and IA-32 Architectures</a:t>
            </a:r>
          </a:p>
          <a:p>
            <a:r>
              <a:rPr lang="en-US" sz="1400" dirty="0">
                <a:latin typeface="Helvetica" charset="0"/>
              </a:rPr>
              <a:t>Optimization Reference Manual, 2016.</a:t>
            </a:r>
            <a:endParaRPr lang="en-US" sz="1400" dirty="0">
              <a:effectLst/>
              <a:latin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222" y="5285221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Writing Cache Friendly Code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1222" y="5661248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Memory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protection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from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CPU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instruction,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to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operating systems.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/>
              <a:t>Asynchronous updates in data flow 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325279" y="1913827"/>
            <a:ext cx="6450428" cy="3963445"/>
            <a:chOff x="1475656" y="1985835"/>
            <a:chExt cx="6450428" cy="3963445"/>
          </a:xfrm>
        </p:grpSpPr>
        <p:cxnSp>
          <p:nvCxnSpPr>
            <p:cNvPr id="77" name="直接箭头连接符 76"/>
            <p:cNvCxnSpPr/>
            <p:nvPr/>
          </p:nvCxnSpPr>
          <p:spPr>
            <a:xfrm flipV="1">
              <a:off x="2411760" y="2420889"/>
              <a:ext cx="0" cy="440641"/>
            </a:xfrm>
            <a:prstGeom prst="straightConnector1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rgbClr val="C0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2411760" y="3309157"/>
              <a:ext cx="0" cy="435517"/>
            </a:xfrm>
            <a:prstGeom prst="straightConnector1">
              <a:avLst/>
            </a:prstGeom>
            <a:ln w="50800">
              <a:gradFill>
                <a:gsLst>
                  <a:gs pos="0">
                    <a:srgbClr val="92D050"/>
                  </a:gs>
                  <a:gs pos="100000">
                    <a:schemeClr val="accent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444" name="组合 18443"/>
            <p:cNvGrpSpPr/>
            <p:nvPr/>
          </p:nvGrpSpPr>
          <p:grpSpPr>
            <a:xfrm>
              <a:off x="1475656" y="1985835"/>
              <a:ext cx="2659474" cy="2204606"/>
              <a:chOff x="1043608" y="1769811"/>
              <a:chExt cx="2659474" cy="220460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43608" y="1769811"/>
                <a:ext cx="2653113" cy="451850"/>
              </a:xfrm>
              <a:prstGeom prst="rect">
                <a:avLst/>
              </a:prstGeom>
              <a:ln w="508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en-US" sz="2400" dirty="0"/>
                  <a:t>CPU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43608" y="2651097"/>
                <a:ext cx="2653113" cy="442035"/>
              </a:xfrm>
              <a:prstGeom prst="rect">
                <a:avLst/>
              </a:prstGeom>
              <a:ln w="508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>
                <a:defPPr>
                  <a:defRPr lang="zh-CN"/>
                </a:defPPr>
                <a:lvl1pPr algn="ctr">
                  <a:defRPr sz="2400"/>
                </a:lvl1pPr>
              </a:lstStyle>
              <a:p>
                <a:r>
                  <a:rPr lang="en-US" dirty="0"/>
                  <a:t>System Cache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49969" y="3532382"/>
                <a:ext cx="2653113" cy="442035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>
                <a:defPPr>
                  <a:defRPr lang="zh-CN"/>
                </a:defPPr>
                <a:lvl1pPr algn="ctr">
                  <a:defRPr sz="2400"/>
                </a:lvl1pPr>
              </a:lstStyle>
              <a:p>
                <a:r>
                  <a:rPr lang="en-US" dirty="0"/>
                  <a:t>Main Memory</a:t>
                </a:r>
              </a:p>
            </p:txBody>
          </p:sp>
          <p:cxnSp>
            <p:nvCxnSpPr>
              <p:cNvPr id="18432" name="直接箭头连接符 18431"/>
              <p:cNvCxnSpPr>
                <a:stCxn id="16" idx="2"/>
              </p:cNvCxnSpPr>
              <p:nvPr/>
            </p:nvCxnSpPr>
            <p:spPr>
              <a:xfrm>
                <a:off x="2370165" y="2221661"/>
                <a:ext cx="3180" cy="429437"/>
              </a:xfrm>
              <a:prstGeom prst="straightConnector1">
                <a:avLst/>
              </a:prstGeom>
              <a:ln w="50800">
                <a:gradFill>
                  <a:gsLst>
                    <a:gs pos="0">
                      <a:srgbClr val="C00000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6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6" name="直接箭头连接符 18435"/>
              <p:cNvCxnSpPr>
                <a:stCxn id="17" idx="2"/>
              </p:cNvCxnSpPr>
              <p:nvPr/>
            </p:nvCxnSpPr>
            <p:spPr>
              <a:xfrm>
                <a:off x="2370165" y="3093132"/>
                <a:ext cx="6361" cy="439251"/>
              </a:xfrm>
              <a:prstGeom prst="straightConnector1">
                <a:avLst/>
              </a:prstGeom>
              <a:ln w="50800">
                <a:gradFill>
                  <a:gsLst>
                    <a:gs pos="0">
                      <a:schemeClr val="accent6"/>
                    </a:gs>
                    <a:gs pos="100000">
                      <a:srgbClr val="92D050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5266610" y="3744674"/>
              <a:ext cx="2659474" cy="2204606"/>
              <a:chOff x="1043608" y="1769811"/>
              <a:chExt cx="2659474" cy="220460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043608" y="1769811"/>
                <a:ext cx="2653113" cy="451850"/>
              </a:xfrm>
              <a:prstGeom prst="rect">
                <a:avLst/>
              </a:prstGeom>
              <a:ln w="508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en-US" sz="2400" dirty="0"/>
                  <a:t>FPGA/GPU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43608" y="2651097"/>
                <a:ext cx="2653113" cy="442035"/>
              </a:xfrm>
              <a:prstGeom prst="rect">
                <a:avLst/>
              </a:prstGeom>
              <a:ln w="508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>
                <a:defPPr>
                  <a:defRPr lang="zh-CN"/>
                </a:defPPr>
                <a:lvl1pPr algn="ctr">
                  <a:defRPr sz="2400"/>
                </a:lvl1pPr>
              </a:lstStyle>
              <a:p>
                <a:r>
                  <a:rPr lang="en-US" dirty="0"/>
                  <a:t>Registers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49969" y="3532382"/>
                <a:ext cx="2653113" cy="442035"/>
              </a:xfrm>
              <a:prstGeom prst="rect">
                <a:avLst/>
              </a:prstGeom>
              <a:ln w="508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>
                <a:defPPr>
                  <a:defRPr lang="zh-CN"/>
                </a:defPPr>
                <a:lvl1pPr algn="ctr">
                  <a:defRPr sz="2400"/>
                </a:lvl1pPr>
              </a:lstStyle>
              <a:p>
                <a:r>
                  <a:rPr lang="en-US" dirty="0"/>
                  <a:t>On-board Memory</a:t>
                </a:r>
              </a:p>
            </p:txBody>
          </p:sp>
          <p:cxnSp>
            <p:nvCxnSpPr>
              <p:cNvPr id="51" name="直接箭头连接符 50"/>
              <p:cNvCxnSpPr>
                <a:stCxn id="48" idx="2"/>
              </p:cNvCxnSpPr>
              <p:nvPr/>
            </p:nvCxnSpPr>
            <p:spPr>
              <a:xfrm>
                <a:off x="2370165" y="2221661"/>
                <a:ext cx="3180" cy="429437"/>
              </a:xfrm>
              <a:prstGeom prst="straightConnector1">
                <a:avLst/>
              </a:prstGeom>
              <a:ln w="50800">
                <a:gradFill>
                  <a:gsLst>
                    <a:gs pos="0">
                      <a:srgbClr val="C00000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6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>
                <a:stCxn id="49" idx="2"/>
              </p:cNvCxnSpPr>
              <p:nvPr/>
            </p:nvCxnSpPr>
            <p:spPr>
              <a:xfrm>
                <a:off x="2370165" y="3093132"/>
                <a:ext cx="6361" cy="439251"/>
              </a:xfrm>
              <a:prstGeom prst="straightConnector1">
                <a:avLst/>
              </a:prstGeom>
              <a:ln w="50800">
                <a:gradFill>
                  <a:gsLst>
                    <a:gs pos="0">
                      <a:schemeClr val="accent6"/>
                    </a:gs>
                    <a:gs pos="100000">
                      <a:srgbClr val="92D050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46" name="直接箭头连接符 18445"/>
            <p:cNvCxnSpPr>
              <a:stCxn id="18" idx="3"/>
              <a:endCxn id="48" idx="1"/>
            </p:cNvCxnSpPr>
            <p:nvPr/>
          </p:nvCxnSpPr>
          <p:spPr>
            <a:xfrm>
              <a:off x="4135130" y="3969424"/>
              <a:ext cx="1131480" cy="1175"/>
            </a:xfrm>
            <a:prstGeom prst="straightConnector1">
              <a:avLst/>
            </a:prstGeom>
            <a:ln w="50800">
              <a:gradFill>
                <a:gsLst>
                  <a:gs pos="0">
                    <a:srgbClr val="92D050"/>
                  </a:gs>
                  <a:gs pos="100000">
                    <a:srgbClr val="C00000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3" name="直接箭头连接符 18462"/>
            <p:cNvCxnSpPr>
              <a:stCxn id="50" idx="1"/>
            </p:cNvCxnSpPr>
            <p:nvPr/>
          </p:nvCxnSpPr>
          <p:spPr>
            <a:xfrm flipH="1">
              <a:off x="2411761" y="5728263"/>
              <a:ext cx="2861210" cy="0"/>
            </a:xfrm>
            <a:prstGeom prst="straightConnector1">
              <a:avLst/>
            </a:prstGeom>
            <a:ln w="50800"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2411760" y="4190441"/>
              <a:ext cx="0" cy="153782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419872" y="2265698"/>
            <a:ext cx="4680520" cy="1894623"/>
            <a:chOff x="4203394" y="1259236"/>
            <a:chExt cx="4680520" cy="2187882"/>
          </a:xfrm>
          <a:solidFill>
            <a:srgbClr val="FF0000"/>
          </a:solidFill>
        </p:grpSpPr>
        <p:sp>
          <p:nvSpPr>
            <p:cNvPr id="10" name="爆炸形 1 9"/>
            <p:cNvSpPr/>
            <p:nvPr/>
          </p:nvSpPr>
          <p:spPr>
            <a:xfrm>
              <a:off x="4203394" y="1259236"/>
              <a:ext cx="4680520" cy="2187882"/>
            </a:xfrm>
            <a:prstGeom prst="irregularSeal1">
              <a:avLst/>
            </a:prstGeom>
            <a:grpFill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95482" y="1268760"/>
              <a:ext cx="3888432" cy="1599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Complicated multiple asynchronous delays at arrow ends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47182" y="1508389"/>
                <a:ext cx="3447995" cy="74924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/>
                          </m:sSubSup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82" y="1508389"/>
                <a:ext cx="3447995" cy="7492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3568" y="6093296"/>
                <a:ext cx="7992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+1)=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B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BC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B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00B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BC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srgbClr val="0000BC"/>
                        </a:solidFill>
                        <a:latin typeface="Cambria Math"/>
                      </a:rPr>
                      <m:t>)) −</m:t>
                    </m:r>
                    <m:r>
                      <a:rPr lang="en-US" sz="2800" i="1"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b="0" i="1" smtClean="0">
                        <a:latin typeface="Cambria Math"/>
                      </a:rPr>
                      <m:t>𝛻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)))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t.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093296"/>
                <a:ext cx="7992888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4"/>
          <p:cNvSpPr/>
          <p:nvPr/>
        </p:nvSpPr>
        <p:spPr>
          <a:xfrm>
            <a:off x="2483768" y="6093296"/>
            <a:ext cx="439248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+mj-lt"/>
              </a:rPr>
              <a:t>Mumford-Shah functional as a regularization for image reconstruction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556792"/>
                <a:ext cx="6192688" cy="10081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hr m:val="∬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2800" i="0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r>
                        <a:rPr lang="en-US" sz="28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556792"/>
                <a:ext cx="6192688" cy="100811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/>
          <p:cNvSpPr txBox="1">
            <a:spLocks/>
          </p:cNvSpPr>
          <p:nvPr/>
        </p:nvSpPr>
        <p:spPr>
          <a:xfrm>
            <a:off x="827584" y="2442671"/>
            <a:ext cx="8568952" cy="134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ea typeface="黑体" pitchFamily="49" charset="-122"/>
              </a:rPr>
              <a:t>Avoid computing derivatives cross edges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ea typeface="黑体" pitchFamily="49" charset="-122"/>
              </a:rPr>
              <a:t>Simultaneous reconstruction of image and its segmentation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</a:rPr>
              <a:t>NP-hard when A is not the identity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593812" y="3901698"/>
            <a:ext cx="7884368" cy="2448272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Geman</a:t>
            </a:r>
            <a:r>
              <a:rPr lang="en-US" sz="1400" dirty="0"/>
              <a:t> and </a:t>
            </a:r>
            <a:r>
              <a:rPr lang="en-US" sz="1400" dirty="0" err="1"/>
              <a:t>Geman</a:t>
            </a:r>
            <a:r>
              <a:rPr lang="en-US" sz="1400" dirty="0"/>
              <a:t> [1984]</a:t>
            </a:r>
          </a:p>
          <a:p>
            <a:r>
              <a:rPr lang="en-US" sz="1400" dirty="0"/>
              <a:t>Mumford and Shah [1989]</a:t>
            </a:r>
          </a:p>
          <a:p>
            <a:r>
              <a:rPr lang="it-IT" sz="1400" dirty="0"/>
              <a:t>Ambrosio [1989]</a:t>
            </a:r>
          </a:p>
          <a:p>
            <a:r>
              <a:rPr lang="it-IT" sz="1400" dirty="0"/>
              <a:t>De Giorgi, Carriero, and Leaci [1989]</a:t>
            </a:r>
          </a:p>
          <a:p>
            <a:r>
              <a:rPr lang="en-US" sz="1400" dirty="0" err="1"/>
              <a:t>Vese</a:t>
            </a:r>
            <a:r>
              <a:rPr lang="en-US" sz="1400" dirty="0"/>
              <a:t>, Chan [2000]</a:t>
            </a:r>
          </a:p>
          <a:p>
            <a:r>
              <a:rPr lang="en-US" sz="1400" dirty="0"/>
              <a:t>Chan, </a:t>
            </a:r>
            <a:r>
              <a:rPr lang="en-US" sz="1400" dirty="0" err="1"/>
              <a:t>Esedoglu</a:t>
            </a:r>
            <a:r>
              <a:rPr lang="en-US" sz="1400" dirty="0"/>
              <a:t> and  </a:t>
            </a:r>
            <a:r>
              <a:rPr lang="en-US" sz="1400" dirty="0" err="1"/>
              <a:t>Nikolova</a:t>
            </a:r>
            <a:r>
              <a:rPr lang="en-US" sz="1400" dirty="0"/>
              <a:t> [2004]</a:t>
            </a:r>
          </a:p>
          <a:p>
            <a:r>
              <a:rPr lang="en-US" sz="1400" dirty="0" err="1"/>
              <a:t>Cai</a:t>
            </a:r>
            <a:r>
              <a:rPr lang="en-US" sz="1400" dirty="0"/>
              <a:t>, Chan, Zeng [2013] </a:t>
            </a:r>
            <a:endParaRPr lang="it-IT" sz="1400" dirty="0"/>
          </a:p>
          <a:p>
            <a:r>
              <a:rPr lang="en-US" sz="1400" dirty="0"/>
              <a:t>Chan, Yang, Zeng [2014]</a:t>
            </a:r>
          </a:p>
          <a:p>
            <a:r>
              <a:rPr lang="en-US" sz="1400" dirty="0" err="1"/>
              <a:t>Rondi</a:t>
            </a:r>
            <a:r>
              <a:rPr lang="en-US" sz="1400" dirty="0"/>
              <a:t> and </a:t>
            </a:r>
            <a:r>
              <a:rPr lang="en-US" sz="1400" dirty="0" err="1"/>
              <a:t>Santosa</a:t>
            </a:r>
            <a:r>
              <a:rPr lang="en-US" sz="1400" dirty="0"/>
              <a:t> [2001]</a:t>
            </a:r>
          </a:p>
          <a:p>
            <a:r>
              <a:rPr lang="en-US" sz="1400" dirty="0" err="1"/>
              <a:t>Rondi</a:t>
            </a:r>
            <a:r>
              <a:rPr lang="en-US" sz="1400" dirty="0"/>
              <a:t> [2007]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Alexeev</a:t>
            </a:r>
            <a:r>
              <a:rPr lang="en-US" sz="1400" dirty="0">
                <a:solidFill>
                  <a:srgbClr val="FF0000"/>
                </a:solidFill>
              </a:rPr>
              <a:t>, and Ward [2010]</a:t>
            </a:r>
          </a:p>
          <a:p>
            <a:r>
              <a:rPr lang="en-US" sz="1400" dirty="0" err="1"/>
              <a:t>Fornasier</a:t>
            </a:r>
            <a:r>
              <a:rPr lang="en-US" sz="1400" dirty="0"/>
              <a:t>, March, </a:t>
            </a:r>
            <a:r>
              <a:rPr lang="en-US" sz="1400" dirty="0" err="1"/>
              <a:t>Solombrino</a:t>
            </a:r>
            <a:r>
              <a:rPr lang="en-US" sz="1400" dirty="0"/>
              <a:t> [2011]</a:t>
            </a:r>
          </a:p>
          <a:p>
            <a:r>
              <a:rPr lang="en-US" sz="1400" dirty="0" err="1"/>
              <a:t>Scherzer</a:t>
            </a:r>
            <a:r>
              <a:rPr lang="en-US" sz="1400" dirty="0"/>
              <a:t> [2011, 2014]</a:t>
            </a:r>
          </a:p>
          <a:p>
            <a:r>
              <a:rPr lang="en-US" sz="1400" dirty="0" err="1"/>
              <a:t>Ramlau</a:t>
            </a:r>
            <a:r>
              <a:rPr lang="en-US" sz="1400" dirty="0"/>
              <a:t>, Ring [2010]</a:t>
            </a:r>
          </a:p>
          <a:p>
            <a:r>
              <a:rPr lang="en-US" sz="1400" dirty="0" err="1"/>
              <a:t>Klann</a:t>
            </a:r>
            <a:r>
              <a:rPr lang="en-US" sz="1400" dirty="0"/>
              <a:t>, </a:t>
            </a:r>
            <a:r>
              <a:rPr lang="en-US" sz="1400" dirty="0" err="1"/>
              <a:t>Ramlau</a:t>
            </a:r>
            <a:r>
              <a:rPr lang="en-US" sz="1400" dirty="0"/>
              <a:t> [2013]</a:t>
            </a:r>
          </a:p>
          <a:p>
            <a:r>
              <a:rPr lang="en-US" sz="1400" dirty="0"/>
              <a:t>………</a:t>
            </a:r>
          </a:p>
          <a:p>
            <a:r>
              <a:rPr lang="en-US" sz="1400" dirty="0"/>
              <a:t>Jiang, </a:t>
            </a:r>
            <a:r>
              <a:rPr lang="en-US" sz="1400" dirty="0" err="1"/>
              <a:t>Maass</a:t>
            </a:r>
            <a:r>
              <a:rPr lang="en-US" sz="1400" dirty="0"/>
              <a:t>, Page [2014]</a:t>
            </a:r>
          </a:p>
          <a:p>
            <a:r>
              <a:rPr lang="de-DE" sz="1400" dirty="0" err="1"/>
              <a:t>Storath</a:t>
            </a:r>
            <a:r>
              <a:rPr lang="de-DE" sz="1400" dirty="0"/>
              <a:t>, Weinmann; </a:t>
            </a:r>
            <a:r>
              <a:rPr lang="de-DE" sz="1400" dirty="0" err="1"/>
              <a:t>Frikel</a:t>
            </a:r>
            <a:r>
              <a:rPr lang="de-DE" sz="1400" dirty="0"/>
              <a:t>, </a:t>
            </a:r>
            <a:r>
              <a:rPr lang="en-US" sz="1400" dirty="0"/>
              <a:t>Unser [2015]</a:t>
            </a:r>
          </a:p>
          <a:p>
            <a:r>
              <a:rPr lang="en-US" sz="1400" dirty="0"/>
              <a:t>Hohm, </a:t>
            </a:r>
            <a:r>
              <a:rPr lang="en-US" sz="1400" dirty="0" err="1"/>
              <a:t>Storath</a:t>
            </a:r>
            <a:r>
              <a:rPr lang="en-US" sz="1400" dirty="0"/>
              <a:t>, </a:t>
            </a:r>
            <a:r>
              <a:rPr lang="en-US" sz="1400" dirty="0" err="1"/>
              <a:t>Weinmann</a:t>
            </a:r>
            <a:r>
              <a:rPr lang="en-US" sz="1400" dirty="0"/>
              <a:t> [2015]</a:t>
            </a:r>
          </a:p>
          <a:p>
            <a:r>
              <a:rPr lang="it-IT" sz="1400" dirty="0"/>
              <a:t>Carriero, Leaci, Tomarelli [2015]</a:t>
            </a:r>
            <a:endParaRPr lang="en-US" altLang="zh-CN" sz="1400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46007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 incomplete list…..</a:t>
            </a:r>
          </a:p>
        </p:txBody>
      </p:sp>
    </p:spTree>
    <p:extLst>
      <p:ext uri="{BB962C8B-B14F-4D97-AF65-F5344CB8AC3E}">
        <p14:creationId xmlns:p14="http://schemas.microsoft.com/office/powerpoint/2010/main" val="759041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&amp; 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Energy-efficient computi</a:t>
            </a:r>
            <a:r>
              <a:rPr lang="en-US" altLang="zh-CN" dirty="0">
                <a:solidFill>
                  <a:srgbClr val="0000BC"/>
                </a:solidFill>
              </a:rPr>
              <a:t>ng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with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FPGA</a:t>
            </a:r>
            <a:r>
              <a:rPr lang="en-US" dirty="0">
                <a:solidFill>
                  <a:srgbClr val="0000BC"/>
                </a:solidFill>
              </a:rPr>
              <a:t> </a:t>
            </a:r>
          </a:p>
          <a:p>
            <a:r>
              <a:rPr lang="en-US" dirty="0"/>
              <a:t>Asynchronous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iterative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Communication model</a:t>
            </a:r>
          </a:p>
          <a:p>
            <a:r>
              <a:rPr lang="en-US" dirty="0">
                <a:solidFill>
                  <a:srgbClr val="FF0000"/>
                </a:solidFill>
              </a:rPr>
              <a:t>FPGA implementation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Techniques for implementation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2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en-US" dirty="0"/>
              <a:t>High-level Synthesis C-&gt;FPGA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8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Energy-efficient accelerator-rich architecture</a:t>
            </a:r>
          </a:p>
          <a:p>
            <a:r>
              <a:rPr lang="en-US" dirty="0"/>
              <a:t>Can be optimized under the performance, power, and cost constraints</a:t>
            </a:r>
          </a:p>
          <a:p>
            <a:r>
              <a:rPr lang="en-US" dirty="0"/>
              <a:t>Extensive use of accelerators (algorithmic blocks)</a:t>
            </a:r>
          </a:p>
          <a:p>
            <a:r>
              <a:rPr lang="en-US" dirty="0">
                <a:solidFill>
                  <a:srgbClr val="FF0000"/>
                </a:solidFill>
              </a:rPr>
              <a:t>Limited onboard memory vs others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Extendable </a:t>
            </a:r>
          </a:p>
          <a:p>
            <a:endParaRPr lang="en-US" dirty="0"/>
          </a:p>
          <a:p>
            <a:r>
              <a:rPr lang="en-US" dirty="0" err="1"/>
              <a:t>VivadoHLS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en-US" dirty="0"/>
              <a:t>  Xilinx</a:t>
            </a:r>
          </a:p>
          <a:p>
            <a:pPr lvl="1"/>
            <a:r>
              <a:rPr lang="en-US" sz="2000" dirty="0">
                <a:hlinkClick r:id="rId2"/>
              </a:rPr>
              <a:t>https://www.xilinx.com/products/design-tools/vivado.html</a:t>
            </a:r>
            <a:endParaRPr lang="en-US" sz="2000" dirty="0"/>
          </a:p>
          <a:p>
            <a:endParaRPr lang="en-US" sz="2400" dirty="0"/>
          </a:p>
          <a:p>
            <a:r>
              <a:rPr lang="en-US" altLang="zh-CN" i="1" dirty="0">
                <a:solidFill>
                  <a:srgbClr val="FF0000"/>
                </a:solidFill>
              </a:rPr>
              <a:t>How to design algorithms for FPGA?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Asynchronous iterative parallel algorithms</a:t>
            </a:r>
            <a:endParaRPr lang="en-US" altLang="zh-C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Beam-based SGD for Mumford-shah Regularization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7664"/>
                <a:ext cx="8229600" cy="504968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  <a:ea typeface="Cambria Math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charset="0"/>
                  <a:ea typeface="Cambria Math"/>
                </a:endParaRPr>
              </a:p>
              <a:p>
                <a:r>
                  <a:rPr lang="en-US" dirty="0"/>
                  <a:t>Gamma-approximation by edge indicator </a:t>
                </a:r>
              </a:p>
              <a:p>
                <a:r>
                  <a:rPr lang="en-US" dirty="0"/>
                  <a:t>Beam-based gradient descent,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Alternative minimization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Enable fine-grained parallelism, natural for CT</a:t>
                </a:r>
              </a:p>
              <a:p>
                <a:r>
                  <a:rPr lang="en-US" dirty="0"/>
                  <a:t>Accelerators with minimum data communication</a:t>
                </a:r>
              </a:p>
              <a:p>
                <a:r>
                  <a:rPr lang="en-US" dirty="0"/>
                  <a:t>Reduce communication latency and back-projection computation</a:t>
                </a:r>
              </a:p>
              <a:p>
                <a:endParaRPr lang="en-US" dirty="0"/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7664"/>
                <a:ext cx="8229600" cy="5049688"/>
              </a:xfrm>
              <a:blipFill>
                <a:blip r:embed="rId3"/>
                <a:stretch>
                  <a:fillRect l="-2932" t="-26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2340" y="6260249"/>
            <a:ext cx="844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FPGA Acceleration for 3D Low-Dose Tomographic Reconstruction, submitted to IEEE Transactions on Parallel and Distributed Systems, 2019.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841010" y="2680467"/>
            <a:ext cx="1970676" cy="2304256"/>
            <a:chOff x="5796136" y="1916832"/>
            <a:chExt cx="3017597" cy="35283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6136" y="2636912"/>
              <a:ext cx="3017597" cy="280831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5796136" y="1916832"/>
              <a:ext cx="2448272" cy="3528392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CF277A-D762-B24C-BA6B-FE4FC30E8AF6}"/>
              </a:ext>
            </a:extLst>
          </p:cNvPr>
          <p:cNvCxnSpPr>
            <a:cxnSpLocks/>
          </p:cNvCxnSpPr>
          <p:nvPr/>
        </p:nvCxnSpPr>
        <p:spPr>
          <a:xfrm flipH="1">
            <a:off x="6591240" y="3150723"/>
            <a:ext cx="2460118" cy="1502413"/>
          </a:xfrm>
          <a:prstGeom prst="straightConnector1">
            <a:avLst/>
          </a:prstGeom>
          <a:ln w="444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A176E7-B1F5-714F-90C1-5C8B36FFF354}"/>
              </a:ext>
            </a:extLst>
          </p:cNvPr>
          <p:cNvCxnSpPr>
            <a:cxnSpLocks/>
          </p:cNvCxnSpPr>
          <p:nvPr/>
        </p:nvCxnSpPr>
        <p:spPr>
          <a:xfrm flipH="1" flipV="1">
            <a:off x="6476452" y="3429000"/>
            <a:ext cx="2699792" cy="144016"/>
          </a:xfrm>
          <a:prstGeom prst="straightConnector1">
            <a:avLst/>
          </a:prstGeom>
          <a:ln w="444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9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A748-8C0E-B04D-AF0D-DD179D8D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Techniques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BEE2-5985-F64E-BC16-6BC3F373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Pipeline for streaming dataflow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Achieve Load balance in the hardware pipeline.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5E344-CFD1-2C4A-AAE7-F78B8980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" y="2492896"/>
            <a:ext cx="9144000" cy="21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5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B060-DFC9-AC42-BDAC-52DF6A27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Tile-based memory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CFBD-FACB-5F45-AB50-AB556BA1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Frequent large sized I/O of image and projection data in 3D.</a:t>
            </a:r>
          </a:p>
          <a:p>
            <a:pPr lvl="1"/>
            <a:r>
              <a:rPr lang="en-US" dirty="0"/>
              <a:t>Memory intensive. </a:t>
            </a:r>
          </a:p>
          <a:p>
            <a:endParaRPr lang="en-US" dirty="0"/>
          </a:p>
          <a:p>
            <a:r>
              <a:rPr lang="en-US" dirty="0"/>
              <a:t>Tile the image and projection data </a:t>
            </a:r>
          </a:p>
          <a:p>
            <a:pPr lvl="1"/>
            <a:r>
              <a:rPr lang="en-US" dirty="0"/>
              <a:t>Prefetching and buffering strategy.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Mathematical problem has not formulated.</a:t>
            </a:r>
          </a:p>
          <a:p>
            <a:endParaRPr lang="en-US" dirty="0"/>
          </a:p>
          <a:p>
            <a:r>
              <a:rPr lang="en-US" dirty="0"/>
              <a:t>Achieve a high data reuse rate</a:t>
            </a:r>
          </a:p>
          <a:p>
            <a:r>
              <a:rPr lang="en-US" dirty="0"/>
              <a:t>Save the memory bandwidth </a:t>
            </a:r>
          </a:p>
          <a:p>
            <a:r>
              <a:rPr lang="en-US" dirty="0"/>
              <a:t>Increase performance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AEDF6-3318-7E41-9396-EBB62BD6D140}"/>
              </a:ext>
            </a:extLst>
          </p:cNvPr>
          <p:cNvSpPr txBox="1"/>
          <p:nvPr/>
        </p:nvSpPr>
        <p:spPr>
          <a:xfrm>
            <a:off x="5115943" y="6057812"/>
            <a:ext cx="36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Linjun</a:t>
            </a:r>
            <a:r>
              <a:rPr lang="en-US" dirty="0"/>
              <a:t> </a:t>
            </a:r>
            <a:r>
              <a:rPr lang="en-US" dirty="0" err="1"/>
              <a:t>Qiao</a:t>
            </a:r>
            <a:r>
              <a:rPr lang="en-US" dirty="0"/>
              <a:t>, Poster at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1327073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FPGA for XCT with Mumford-Shah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90" y="1688440"/>
            <a:ext cx="7232201" cy="46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A56-887F-424F-B119-B5C65768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Low-dose CT </a:t>
            </a:r>
            <a:r>
              <a:rPr lang="en-US" dirty="0" err="1"/>
              <a:t>Experment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4DC6-01CD-2C45-9BD9-8E46839D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30226"/>
            <a:ext cx="3744416" cy="4525963"/>
          </a:xfrm>
        </p:spPr>
        <p:txBody>
          <a:bodyPr>
            <a:normAutofit/>
          </a:bodyPr>
          <a:lstStyle/>
          <a:p>
            <a:r>
              <a:rPr lang="en-US" dirty="0"/>
              <a:t>CT ACR 464 phantom on the </a:t>
            </a:r>
          </a:p>
          <a:p>
            <a:r>
              <a:rPr lang="en-US" dirty="0"/>
              <a:t>SOMATOM Definition AS at UCLA. </a:t>
            </a:r>
          </a:p>
          <a:p>
            <a:r>
              <a:rPr lang="en-US" dirty="0"/>
              <a:t>Voltage: 120KV</a:t>
            </a:r>
          </a:p>
          <a:p>
            <a:r>
              <a:rPr lang="en-US" dirty="0"/>
              <a:t>Current: 215, 150, 100, or 50mA.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8602B-2D2B-6B41-A2E8-BCDB7381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722289"/>
            <a:ext cx="4521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7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D88-7959-9041-AF87-0ACCF85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(SSIM)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A288-5043-6E4A-AD4B-E9487177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531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8.5 minutes to reconstruct a typical 3D lung image with a quality comparable with the vendor’s result.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A7F83-94CB-8F4D-ACAB-87579500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44" y="1340768"/>
            <a:ext cx="7188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&amp; 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Energy-efficient computi</a:t>
            </a:r>
            <a:r>
              <a:rPr lang="en-US" altLang="zh-CN" dirty="0">
                <a:solidFill>
                  <a:srgbClr val="0000BC"/>
                </a:solidFill>
              </a:rPr>
              <a:t>ng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with</a:t>
            </a:r>
            <a:r>
              <a:rPr lang="zh-CN" altLang="en-US" dirty="0">
                <a:solidFill>
                  <a:srgbClr val="0000BC"/>
                </a:solidFill>
              </a:rPr>
              <a:t> </a:t>
            </a:r>
            <a:r>
              <a:rPr lang="en-US" altLang="zh-CN" dirty="0">
                <a:solidFill>
                  <a:srgbClr val="0000BC"/>
                </a:solidFill>
              </a:rPr>
              <a:t>FPGA</a:t>
            </a:r>
            <a:r>
              <a:rPr lang="en-US" dirty="0">
                <a:solidFill>
                  <a:srgbClr val="0000BC"/>
                </a:solidFill>
              </a:rPr>
              <a:t> </a:t>
            </a:r>
          </a:p>
          <a:p>
            <a:r>
              <a:rPr lang="en-US" dirty="0"/>
              <a:t>Asynchronous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dirty="0"/>
              <a:t>iterative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Communication model</a:t>
            </a:r>
          </a:p>
          <a:p>
            <a:r>
              <a:rPr lang="en-US" dirty="0"/>
              <a:t>FPGA implementation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BC"/>
                </a:solidFill>
              </a:rPr>
              <a:t>Techniques for implementation</a:t>
            </a:r>
          </a:p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6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86712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Mumford-Shah regularization for XCT</a:t>
            </a:r>
          </a:p>
          <a:p>
            <a:pPr lvl="1"/>
            <a:r>
              <a:rPr lang="en-US" altLang="zh-CN" dirty="0"/>
              <a:t>FPGA implementation </a:t>
            </a:r>
            <a:r>
              <a:rPr lang="en-US" dirty="0"/>
              <a:t>with a quality comparable with the vendor’s result.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rich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units</a:t>
            </a:r>
          </a:p>
          <a:p>
            <a:pPr lvl="1"/>
            <a:r>
              <a:rPr lang="en-US" altLang="zh-CN" dirty="0"/>
              <a:t>multi-core CPU/GPU</a:t>
            </a:r>
          </a:p>
          <a:p>
            <a:pPr lvl="1"/>
            <a:r>
              <a:rPr lang="en-US" altLang="zh-CN" dirty="0"/>
              <a:t>accelerators</a:t>
            </a:r>
            <a:r>
              <a:rPr lang="zh-CN" altLang="en-US" dirty="0"/>
              <a:t> </a:t>
            </a:r>
            <a:r>
              <a:rPr lang="en-US" altLang="zh-CN" dirty="0"/>
              <a:t>rich FPGA</a:t>
            </a:r>
          </a:p>
          <a:p>
            <a:pPr lvl="1"/>
            <a:r>
              <a:rPr lang="en-US" altLang="zh-CN" dirty="0"/>
              <a:t>multi-node supercomputer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dirty="0">
                <a:solidFill>
                  <a:srgbClr val="0000BC"/>
                </a:solidFill>
              </a:rPr>
              <a:t>Algorithms with communication </a:t>
            </a:r>
            <a:r>
              <a:rPr lang="en-US" altLang="zh-CN" dirty="0">
                <a:solidFill>
                  <a:srgbClr val="0000BC"/>
                </a:solidFill>
              </a:rPr>
              <a:t>model</a:t>
            </a:r>
            <a:endParaRPr lang="en-US" dirty="0"/>
          </a:p>
          <a:p>
            <a:pPr lvl="1"/>
            <a:r>
              <a:rPr lang="en-US" altLang="zh-CN" dirty="0"/>
              <a:t>Memory access/communication expense should not be ignored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ing Jiang\Downloads\Transistor_Count_and_Moore's_Law_-_201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7596336" cy="68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060703" y="6453336"/>
            <a:ext cx="4083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https://en.wikipedia.org/wiki/Transistor_count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8106" y="3645024"/>
            <a:ext cx="3032326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Dark silicon</a:t>
            </a:r>
          </a:p>
        </p:txBody>
      </p:sp>
    </p:spTree>
    <p:extLst>
      <p:ext uri="{BB962C8B-B14F-4D97-AF65-F5344CB8AC3E}">
        <p14:creationId xmlns:p14="http://schemas.microsoft.com/office/powerpoint/2010/main" val="30679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466" y="4797152"/>
            <a:ext cx="8229600" cy="1728192"/>
          </a:xfrm>
        </p:spPr>
        <p:txBody>
          <a:bodyPr>
            <a:normAutofit/>
          </a:bodyPr>
          <a:lstStyle/>
          <a:p>
            <a:r>
              <a:rPr lang="en-US" sz="2000" dirty="0"/>
              <a:t>Supported by</a:t>
            </a:r>
          </a:p>
          <a:p>
            <a:pPr lvl="1"/>
            <a:r>
              <a:rPr lang="en-US" sz="1600" dirty="0"/>
              <a:t>National Science Foundation of China (61520106004).</a:t>
            </a:r>
          </a:p>
          <a:p>
            <a:pPr lvl="1"/>
            <a:r>
              <a:rPr lang="en-US" altLang="zh-CN" sz="1600" dirty="0"/>
              <a:t>National Basic Research and Development Program of China (973 Program) (</a:t>
            </a:r>
            <a:r>
              <a:rPr lang="en-US" sz="1600" dirty="0"/>
              <a:t>2015CB351803</a:t>
            </a:r>
            <a:r>
              <a:rPr lang="en-US" altLang="zh-CN" sz="1600" dirty="0"/>
              <a:t>).</a:t>
            </a:r>
            <a:endParaRPr lang="en-US" sz="16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62466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Thank you for your attention.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9" y="512606"/>
            <a:ext cx="8686800" cy="1025525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Customization and Specialization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90900" y="5986488"/>
            <a:ext cx="39799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zh-CN" sz="1400" b="0" i="1" dirty="0">
                <a:solidFill>
                  <a:srgbClr val="000000"/>
                </a:solidFill>
                <a:latin typeface="Arial Narrow" pitchFamily="34" charset="0"/>
                <a:ea typeface="宋体" pitchFamily="2" charset="-122"/>
                <a:cs typeface="MS PGothic" pitchFamily="34" charset="-128"/>
              </a:rPr>
              <a:t>Based on Fred Pollack (Intel) and Michael Taylor (UCSD)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73184" y="1628800"/>
            <a:ext cx="7928132" cy="4051457"/>
            <a:chOff x="1026796" y="1376841"/>
            <a:chExt cx="7928132" cy="4051457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1029177" y="2443321"/>
              <a:ext cx="5425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0D8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454617" y="2440781"/>
              <a:ext cx="0" cy="29846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0D8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575" y="2837012"/>
              <a:ext cx="601143" cy="4124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</p:pic>
        <p:cxnSp>
          <p:nvCxnSpPr>
            <p:cNvPr id="100" name="Straight Connector 99"/>
            <p:cNvCxnSpPr/>
            <p:nvPr/>
          </p:nvCxnSpPr>
          <p:spPr bwMode="auto">
            <a:xfrm>
              <a:off x="1031558" y="4431505"/>
              <a:ext cx="5425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049654" y="3443287"/>
              <a:ext cx="54254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4836005" y="3275013"/>
              <a:ext cx="2428395" cy="303212"/>
            </a:xfrm>
            <a:prstGeom prst="line">
              <a:avLst/>
            </a:prstGeom>
            <a:solidFill>
              <a:schemeClr val="accent1"/>
            </a:solidFill>
            <a:ln w="28575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836005" y="3519637"/>
              <a:ext cx="2428395" cy="57550"/>
            </a:xfrm>
            <a:prstGeom prst="line">
              <a:avLst/>
            </a:prstGeom>
            <a:solidFill>
              <a:schemeClr val="accent1"/>
            </a:solidFill>
            <a:ln w="28575" cap="rnd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95" name="AutoShape 12"/>
            <p:cNvSpPr>
              <a:spLocks noChangeArrowheads="1"/>
            </p:cNvSpPr>
            <p:nvPr/>
          </p:nvSpPr>
          <p:spPr bwMode="auto">
            <a:xfrm>
              <a:off x="7811928" y="3762375"/>
              <a:ext cx="376238" cy="398463"/>
            </a:xfrm>
            <a:prstGeom prst="upDownArrow">
              <a:avLst>
                <a:gd name="adj1" fmla="val 50000"/>
                <a:gd name="adj2" fmla="val 20005"/>
              </a:avLst>
            </a:prstGeom>
            <a:solidFill>
              <a:srgbClr val="FFC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7046753" y="4219575"/>
              <a:ext cx="190817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i="1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Adapt the architecture to </a:t>
              </a:r>
              <a:br>
                <a:rPr lang="en-US" altLang="zh-CN" sz="1400" i="1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</a:br>
              <a:r>
                <a:rPr lang="en-US" altLang="zh-CN" sz="1400" i="1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application domain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031558" y="2440781"/>
              <a:ext cx="0" cy="29846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031558" y="2964656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031558" y="3143249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031558" y="3443287"/>
              <a:ext cx="971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031558" y="3483768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031558" y="3533775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031558" y="3590280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31558" y="3657599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1031558" y="3731419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031558" y="3833811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031558" y="3960018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031558" y="4133849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031558" y="4431505"/>
              <a:ext cx="971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031558" y="4483893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031558" y="4529138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031558" y="4588668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1031558" y="4652962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031558" y="4733925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031558" y="4829174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031558" y="4960143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031558" y="5129211"/>
              <a:ext cx="471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319213" y="2324100"/>
              <a:ext cx="6062662" cy="2990850"/>
            </a:xfrm>
            <a:prstGeom prst="line">
              <a:avLst/>
            </a:prstGeom>
            <a:solidFill>
              <a:schemeClr val="accent1"/>
            </a:solidFill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4333" l="5000" r="95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074" y="1528119"/>
              <a:ext cx="1308100" cy="13081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67" b="93500" l="7707" r="92851">
                          <a14:backgroundMark x1="17827" y1="13333" x2="17827" y2="13333"/>
                          <a14:backgroundMark x1="5200" y1="8667" x2="5200" y2="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4485">
              <a:off x="6184337" y="1626235"/>
              <a:ext cx="1115866" cy="12433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Diamond 60"/>
            <p:cNvSpPr/>
            <p:nvPr/>
          </p:nvSpPr>
          <p:spPr bwMode="auto">
            <a:xfrm>
              <a:off x="1231106" y="5208270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 bwMode="auto">
            <a:xfrm>
              <a:off x="1772763" y="5004436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 bwMode="auto">
            <a:xfrm>
              <a:off x="2312194" y="4642802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 bwMode="auto">
            <a:xfrm>
              <a:off x="2862262" y="4450556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014663" y="4348877"/>
              <a:ext cx="165574" cy="165574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 bwMode="auto">
            <a:xfrm>
              <a:off x="3390900" y="4098131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 bwMode="auto">
            <a:xfrm>
              <a:off x="3939065" y="3951922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 bwMode="auto">
            <a:xfrm>
              <a:off x="4490779" y="3641565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 bwMode="auto">
            <a:xfrm>
              <a:off x="4480087" y="3785393"/>
              <a:ext cx="157163" cy="157163"/>
            </a:xfrm>
            <a:prstGeom prst="diamon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784725" y="3137161"/>
              <a:ext cx="625475" cy="131764"/>
            </a:xfrm>
            <a:prstGeom prst="rightArrow">
              <a:avLst>
                <a:gd name="adj1" fmla="val 50000"/>
                <a:gd name="adj2" fmla="val 95783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477003" y="3118566"/>
              <a:ext cx="165574" cy="16557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924357" y="2423796"/>
              <a:ext cx="165574" cy="16557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26796" y="5389246"/>
              <a:ext cx="5425440" cy="39052"/>
              <a:chOff x="1029177" y="5391627"/>
              <a:chExt cx="5425440" cy="39052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1029177" y="5430679"/>
                <a:ext cx="54254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1583531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2128837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2676525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3205162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3762374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4294188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>
                <a:off x="4836005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5376861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5926929" y="5391627"/>
                <a:ext cx="0" cy="39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1055132" y="4937125"/>
              <a:ext cx="530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BC79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i386</a:t>
              </a:r>
            </a:p>
          </p:txBody>
        </p:sp>
        <p:sp>
          <p:nvSpPr>
            <p:cNvPr id="105" name="Text Box 11"/>
            <p:cNvSpPr txBox="1">
              <a:spLocks noChangeArrowheads="1"/>
            </p:cNvSpPr>
            <p:nvPr/>
          </p:nvSpPr>
          <p:spPr bwMode="auto">
            <a:xfrm>
              <a:off x="1811496" y="5050661"/>
              <a:ext cx="530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BC79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i486</a:t>
              </a:r>
            </a:p>
          </p:txBody>
        </p:sp>
        <p:sp>
          <p:nvSpPr>
            <p:cNvPr id="106" name="Text Box 11"/>
            <p:cNvSpPr txBox="1">
              <a:spLocks noChangeArrowheads="1"/>
            </p:cNvSpPr>
            <p:nvPr/>
          </p:nvSpPr>
          <p:spPr bwMode="auto">
            <a:xfrm>
              <a:off x="2384453" y="4704506"/>
              <a:ext cx="8086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FFBC79"/>
                  </a:solidFill>
                  <a:latin typeface="Arial Narrow" pitchFamily="34" charset="0"/>
                </a:defRPr>
              </a:lvl1pPr>
            </a:lstStyle>
            <a:p>
              <a:r>
                <a:rPr lang="en-US" altLang="zh-CN" dirty="0">
                  <a:ea typeface="MS PGothic" pitchFamily="34" charset="-128"/>
                  <a:cs typeface="+mn-cs"/>
                </a:rPr>
                <a:t>Pentium® 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/>
          </p:nvSpPr>
          <p:spPr bwMode="auto">
            <a:xfrm>
              <a:off x="2723487" y="4522122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944B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Pentium Pro® </a:t>
              </a:r>
            </a:p>
          </p:txBody>
        </p:sp>
        <p:sp>
          <p:nvSpPr>
            <p:cNvPr id="108" name="Right Arrow 107"/>
            <p:cNvSpPr/>
            <p:nvPr/>
          </p:nvSpPr>
          <p:spPr bwMode="auto">
            <a:xfrm>
              <a:off x="2341579" y="4364010"/>
              <a:ext cx="625475" cy="131764"/>
            </a:xfrm>
            <a:prstGeom prst="rightArrow">
              <a:avLst>
                <a:gd name="adj1" fmla="val 50000"/>
                <a:gd name="adj2" fmla="val 95783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en-US" sz="1400" b="0">
                <a:solidFill>
                  <a:srgbClr val="000000"/>
                </a:solidFill>
                <a:latin typeface="Times New Roman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9" name="Text Box 11"/>
            <p:cNvSpPr txBox="1">
              <a:spLocks noChangeArrowheads="1"/>
            </p:cNvSpPr>
            <p:nvPr/>
          </p:nvSpPr>
          <p:spPr bwMode="auto">
            <a:xfrm>
              <a:off x="4068240" y="2933000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0" i="1" dirty="0">
                  <a:solidFill>
                    <a:srgbClr val="C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nuclear reactor</a:t>
              </a:r>
            </a:p>
          </p:txBody>
        </p:sp>
        <p:sp>
          <p:nvSpPr>
            <p:cNvPr id="110" name="Text Box 11"/>
            <p:cNvSpPr txBox="1">
              <a:spLocks noChangeArrowheads="1"/>
            </p:cNvSpPr>
            <p:nvPr/>
          </p:nvSpPr>
          <p:spPr bwMode="auto">
            <a:xfrm>
              <a:off x="3480356" y="4173557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FF66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Pentium II® </a:t>
              </a:r>
            </a:p>
          </p:txBody>
        </p: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3785235" y="3931681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66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Pentium III® </a:t>
              </a:r>
            </a:p>
          </p:txBody>
        </p:sp>
        <p:sp>
          <p:nvSpPr>
            <p:cNvPr id="112" name="Text Box 11"/>
            <p:cNvSpPr txBox="1">
              <a:spLocks noChangeArrowheads="1"/>
            </p:cNvSpPr>
            <p:nvPr/>
          </p:nvSpPr>
          <p:spPr bwMode="auto">
            <a:xfrm>
              <a:off x="3662807" y="3397150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Pentium® 4</a:t>
              </a:r>
            </a:p>
          </p:txBody>
        </p: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1859111" y="4142922"/>
              <a:ext cx="1423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0" i="1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hot plate</a:t>
              </a:r>
            </a:p>
          </p:txBody>
        </p:sp>
        <p:sp>
          <p:nvSpPr>
            <p:cNvPr id="114" name="Text Box 11"/>
            <p:cNvSpPr txBox="1">
              <a:spLocks noChangeArrowheads="1"/>
            </p:cNvSpPr>
            <p:nvPr/>
          </p:nvSpPr>
          <p:spPr bwMode="auto">
            <a:xfrm>
              <a:off x="6602775" y="2609122"/>
              <a:ext cx="7818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0" i="1" dirty="0">
                  <a:solidFill>
                    <a:srgbClr val="C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rocket nozzle</a:t>
              </a:r>
            </a:p>
          </p:txBody>
        </p: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7014037" y="1376841"/>
              <a:ext cx="12543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0" i="1" dirty="0">
                  <a:solidFill>
                    <a:srgbClr val="C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sun’s surface </a:t>
              </a:r>
            </a:p>
          </p:txBody>
        </p:sp>
        <p:sp>
          <p:nvSpPr>
            <p:cNvPr id="117" name="Rectangle 8"/>
            <p:cNvSpPr>
              <a:spLocks noChangeArrowheads="1"/>
            </p:cNvSpPr>
            <p:nvPr/>
          </p:nvSpPr>
          <p:spPr bwMode="auto">
            <a:xfrm>
              <a:off x="7248008" y="3011487"/>
              <a:ext cx="15128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800" dirty="0">
                  <a:solidFill>
                    <a:srgbClr val="000000"/>
                  </a:solidFill>
                  <a:latin typeface="Arial Narrow"/>
                  <a:ea typeface="MS PGothic" pitchFamily="34" charset="-128"/>
                  <a:cs typeface="ＭＳ Ｐゴシック" charset="-128"/>
                </a:rPr>
                <a:t>Parallelization</a:t>
              </a:r>
            </a:p>
          </p:txBody>
        </p:sp>
        <p:sp>
          <p:nvSpPr>
            <p:cNvPr id="118" name="Rectangle 10"/>
            <p:cNvSpPr>
              <a:spLocks noChangeArrowheads="1"/>
            </p:cNvSpPr>
            <p:nvPr/>
          </p:nvSpPr>
          <p:spPr bwMode="auto">
            <a:xfrm>
              <a:off x="7248008" y="3391217"/>
              <a:ext cx="151288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800" dirty="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+mn-cs"/>
                </a:rPr>
                <a:t>Customization</a:t>
              </a:r>
              <a:endParaRPr lang="en-US" altLang="zh-CN" sz="16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20" name="Text Box 11"/>
          <p:cNvSpPr txBox="1">
            <a:spLocks noChangeArrowheads="1"/>
          </p:cNvSpPr>
          <p:nvPr/>
        </p:nvSpPr>
        <p:spPr bwMode="auto">
          <a:xfrm>
            <a:off x="696042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1.5µ</a:t>
            </a:r>
          </a:p>
        </p:txBody>
      </p:sp>
      <p:sp>
        <p:nvSpPr>
          <p:cNvPr id="121" name="Text Box 11"/>
          <p:cNvSpPr txBox="1">
            <a:spLocks noChangeArrowheads="1"/>
          </p:cNvSpPr>
          <p:nvPr/>
        </p:nvSpPr>
        <p:spPr bwMode="auto">
          <a:xfrm>
            <a:off x="1243953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1.0µ</a:t>
            </a:r>
          </a:p>
        </p:txBody>
      </p:sp>
      <p:sp>
        <p:nvSpPr>
          <p:cNvPr id="122" name="Text Box 11"/>
          <p:cNvSpPr txBox="1">
            <a:spLocks noChangeArrowheads="1"/>
          </p:cNvSpPr>
          <p:nvPr/>
        </p:nvSpPr>
        <p:spPr bwMode="auto">
          <a:xfrm>
            <a:off x="1791864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0.7µ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2339775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0.5µ</a:t>
            </a:r>
          </a:p>
        </p:txBody>
      </p:sp>
      <p:sp>
        <p:nvSpPr>
          <p:cNvPr id="124" name="Text Box 11"/>
          <p:cNvSpPr txBox="1">
            <a:spLocks noChangeArrowheads="1"/>
          </p:cNvSpPr>
          <p:nvPr/>
        </p:nvSpPr>
        <p:spPr bwMode="auto">
          <a:xfrm>
            <a:off x="2887686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0.35µ</a:t>
            </a:r>
          </a:p>
        </p:txBody>
      </p:sp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3435597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0.25µ</a:t>
            </a:r>
          </a:p>
        </p:txBody>
      </p:sp>
      <p:sp>
        <p:nvSpPr>
          <p:cNvPr id="126" name="Text Box 11"/>
          <p:cNvSpPr txBox="1">
            <a:spLocks noChangeArrowheads="1"/>
          </p:cNvSpPr>
          <p:nvPr/>
        </p:nvSpPr>
        <p:spPr bwMode="auto">
          <a:xfrm>
            <a:off x="3983508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0.18µ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4531419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0.13µ</a:t>
            </a:r>
          </a:p>
        </p:txBody>
      </p:sp>
      <p:sp>
        <p:nvSpPr>
          <p:cNvPr id="128" name="Text Box 11"/>
          <p:cNvSpPr txBox="1">
            <a:spLocks noChangeArrowheads="1"/>
          </p:cNvSpPr>
          <p:nvPr/>
        </p:nvSpPr>
        <p:spPr bwMode="auto">
          <a:xfrm>
            <a:off x="5079330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0.10µ</a:t>
            </a:r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5627239" y="5697560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0.07µ</a:t>
            </a:r>
          </a:p>
        </p:txBody>
      </p:sp>
      <p:sp>
        <p:nvSpPr>
          <p:cNvPr id="130" name="Text Box 11"/>
          <p:cNvSpPr txBox="1">
            <a:spLocks noChangeArrowheads="1"/>
          </p:cNvSpPr>
          <p:nvPr/>
        </p:nvSpPr>
        <p:spPr bwMode="auto">
          <a:xfrm>
            <a:off x="238233" y="5554288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</a:t>
            </a:r>
          </a:p>
        </p:txBody>
      </p:sp>
      <p:sp>
        <p:nvSpPr>
          <p:cNvPr id="131" name="Text Box 11"/>
          <p:cNvSpPr txBox="1">
            <a:spLocks noChangeArrowheads="1"/>
          </p:cNvSpPr>
          <p:nvPr/>
        </p:nvSpPr>
        <p:spPr bwMode="auto">
          <a:xfrm>
            <a:off x="238233" y="4554319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10</a:t>
            </a:r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238233" y="3569598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100</a:t>
            </a: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238233" y="2569629"/>
            <a:ext cx="494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0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1000</a:t>
            </a:r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 rot="16200000">
            <a:off x="-230196" y="4011181"/>
            <a:ext cx="119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Watts/cm</a:t>
            </a:r>
            <a:r>
              <a:rPr lang="en-US" altLang="zh-CN" sz="1400" b="0" baseline="300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+mn-cs"/>
              </a:rPr>
              <a:t>2</a:t>
            </a:r>
          </a:p>
        </p:txBody>
      </p:sp>
      <p:sp>
        <p:nvSpPr>
          <p:cNvPr id="135" name="Text Box 11"/>
          <p:cNvSpPr txBox="1">
            <a:spLocks noChangeArrowheads="1"/>
          </p:cNvSpPr>
          <p:nvPr/>
        </p:nvSpPr>
        <p:spPr bwMode="auto">
          <a:xfrm>
            <a:off x="1034657" y="2648555"/>
            <a:ext cx="4298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Power consumption doubled every 4 years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41216" y="6435340"/>
            <a:ext cx="30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Curtesy of  Prof. Jason Cong</a:t>
            </a:r>
          </a:p>
        </p:txBody>
      </p:sp>
    </p:spTree>
    <p:extLst>
      <p:ext uri="{BB962C8B-B14F-4D97-AF65-F5344CB8AC3E}">
        <p14:creationId xmlns:p14="http://schemas.microsoft.com/office/powerpoint/2010/main" val="42263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383065" cy="14498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Energy-efficient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dirty="0"/>
              <a:t>FPGA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FPGA is another hardware accelerating approach</a:t>
            </a:r>
          </a:p>
          <a:p>
            <a:pPr lvl="1"/>
            <a:r>
              <a:rPr lang="en-US" dirty="0"/>
              <a:t>Multi-core-CPU clusters, GPU and DSP,. </a:t>
            </a:r>
          </a:p>
          <a:p>
            <a:r>
              <a:rPr lang="en-US" dirty="0"/>
              <a:t>FPGA (field-programmable gate array)</a:t>
            </a:r>
          </a:p>
          <a:p>
            <a:pPr lvl="1"/>
            <a:r>
              <a:rPr lang="en-US" dirty="0"/>
              <a:t> function is defined by a user's program</a:t>
            </a:r>
          </a:p>
          <a:p>
            <a:pPr lvl="1"/>
            <a:r>
              <a:rPr lang="en-US" dirty="0"/>
              <a:t>reconfigurable for computing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Limited onboard memory vs others</a:t>
            </a:r>
          </a:p>
          <a:p>
            <a:endParaRPr lang="en-US" dirty="0"/>
          </a:p>
          <a:p>
            <a:r>
              <a:rPr lang="en-US" dirty="0"/>
              <a:t>Xilinx Virtex-7 board </a:t>
            </a:r>
            <a:r>
              <a:rPr lang="en-US" altLang="zh-CN" dirty="0"/>
              <a:t>VC707 at 100MHz</a:t>
            </a:r>
          </a:p>
          <a:p>
            <a:pPr lvl="1"/>
            <a:r>
              <a:rPr lang="en-US" dirty="0"/>
              <a:t>485K logic gates, </a:t>
            </a:r>
            <a:r>
              <a:rPr lang="en-US" altLang="zh-CN" dirty="0"/>
              <a:t>4.5MB onboard memory</a:t>
            </a:r>
          </a:p>
          <a:p>
            <a:pPr lvl="1"/>
            <a:r>
              <a:rPr lang="en-US" dirty="0"/>
              <a:t>Transistor count: 6,800,000,000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4.5W (~consumer LED lamp)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i="1" dirty="0">
                <a:solidFill>
                  <a:srgbClr val="FF0000"/>
                </a:solidFill>
              </a:rPr>
              <a:t>How to make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the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best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use of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it?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232C2-067D-D84C-B0E2-B11EAC03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62" y="4941168"/>
            <a:ext cx="3567019" cy="1224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B07B78-96E4-A440-881D-E0854AE9DA20}"/>
              </a:ext>
            </a:extLst>
          </p:cNvPr>
          <p:cNvSpPr/>
          <p:nvPr/>
        </p:nvSpPr>
        <p:spPr>
          <a:xfrm>
            <a:off x="5780286" y="6451426"/>
            <a:ext cx="3118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https://</a:t>
            </a:r>
            <a:r>
              <a:rPr lang="de-DE" sz="1400" dirty="0" err="1"/>
              <a:t>en.wikipedia.org</a:t>
            </a:r>
            <a:r>
              <a:rPr lang="de-DE" sz="1400" dirty="0"/>
              <a:t>/</a:t>
            </a:r>
            <a:r>
              <a:rPr lang="de-DE" sz="1400" dirty="0" err="1"/>
              <a:t>wiki</a:t>
            </a:r>
            <a:r>
              <a:rPr lang="de-DE" sz="1400" dirty="0"/>
              <a:t>/</a:t>
            </a:r>
            <a:r>
              <a:rPr lang="de-DE" sz="1400" dirty="0" err="1"/>
              <a:t>LED_lamp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052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circuits of an 8-bit Adder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9" y="1744332"/>
            <a:ext cx="5740233" cy="4191882"/>
          </a:xfrm>
        </p:spPr>
      </p:pic>
      <p:sp>
        <p:nvSpPr>
          <p:cNvPr id="5" name="TextBox 4"/>
          <p:cNvSpPr txBox="1"/>
          <p:nvPr/>
        </p:nvSpPr>
        <p:spPr>
          <a:xfrm>
            <a:off x="1750304" y="6012577"/>
            <a:ext cx="5543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Gate-Level Diagram of an 8-bit </a:t>
            </a:r>
            <a:r>
              <a:rPr lang="en-US" sz="1600" dirty="0" err="1">
                <a:hlinkClick r:id="rId3"/>
              </a:rPr>
              <a:t>Kogge</a:t>
            </a:r>
            <a:r>
              <a:rPr lang="en-US" sz="1600" dirty="0">
                <a:hlinkClick r:id="rId3"/>
              </a:rPr>
              <a:t>-Stone Parallel Prefix Adder</a:t>
            </a:r>
            <a:endParaRPr lang="en-US" sz="1600" dirty="0"/>
          </a:p>
          <a:p>
            <a:r>
              <a:rPr lang="en-US" sz="1600" dirty="0"/>
              <a:t>http://venividiwiki.ee.virginia.edu/.......</a:t>
            </a:r>
          </a:p>
        </p:txBody>
      </p:sp>
    </p:spTree>
    <p:extLst>
      <p:ext uri="{BB962C8B-B14F-4D97-AF65-F5344CB8AC3E}">
        <p14:creationId xmlns:p14="http://schemas.microsoft.com/office/powerpoint/2010/main" val="245120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FPGA Implementation of Mumford-Shah Imaging Algorithm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204135"/>
            <a:ext cx="8229600" cy="2702639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2" y="4570305"/>
            <a:ext cx="6050824" cy="147315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3" y="4232886"/>
            <a:ext cx="3923928" cy="214799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文本框 5"/>
          <p:cNvSpPr txBox="1"/>
          <p:nvPr/>
        </p:nvSpPr>
        <p:spPr>
          <a:xfrm>
            <a:off x="802693" y="1804025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XCT Reconstruction with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Mumford-Shah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200K LUT (logic look-up tables)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en-US" dirty="0"/>
              <a:t>High-level Synthesis C-&gt;FPGA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89654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E</a:t>
            </a:r>
            <a:r>
              <a:rPr lang="en-US" dirty="0"/>
              <a:t>nergy-efficient accelerator-rich architecture</a:t>
            </a:r>
          </a:p>
          <a:p>
            <a:r>
              <a:rPr lang="en-US" altLang="zh-CN" dirty="0"/>
              <a:t>O</a:t>
            </a:r>
            <a:r>
              <a:rPr lang="en-US" dirty="0"/>
              <a:t>ptimiz</a:t>
            </a:r>
            <a:r>
              <a:rPr lang="en-US" altLang="zh-CN" dirty="0"/>
              <a:t>ation</a:t>
            </a:r>
            <a:r>
              <a:rPr lang="en-US" dirty="0"/>
              <a:t> under the performance, power, and cost constraints</a:t>
            </a:r>
          </a:p>
          <a:p>
            <a:r>
              <a:rPr lang="en-US" altLang="zh-CN" dirty="0"/>
              <a:t>E</a:t>
            </a:r>
            <a:r>
              <a:rPr lang="en-US" dirty="0"/>
              <a:t>xtensive use of accelerators (algorithmic blocks)</a:t>
            </a:r>
          </a:p>
          <a:p>
            <a:r>
              <a:rPr lang="en-US" dirty="0">
                <a:solidFill>
                  <a:srgbClr val="FF0000"/>
                </a:solidFill>
              </a:rPr>
              <a:t>Limited onboard memory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with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control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including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precision</a:t>
            </a:r>
          </a:p>
          <a:p>
            <a:pPr lvl="1"/>
            <a:r>
              <a:rPr lang="en-US" altLang="zh-CN" dirty="0">
                <a:solidFill>
                  <a:srgbClr val="0000BC"/>
                </a:solidFill>
              </a:rPr>
              <a:t>Extendable</a:t>
            </a:r>
          </a:p>
          <a:p>
            <a:endParaRPr lang="en-US" dirty="0"/>
          </a:p>
          <a:p>
            <a:r>
              <a:rPr lang="en-US" dirty="0" err="1"/>
              <a:t>VivadoHLS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en-US" dirty="0"/>
              <a:t>  Xilinx</a:t>
            </a:r>
          </a:p>
          <a:p>
            <a:pPr lvl="1"/>
            <a:r>
              <a:rPr lang="en-US" sz="2000" dirty="0">
                <a:hlinkClick r:id="rId2"/>
              </a:rPr>
              <a:t>https://www.xilinx.com/products/design-tools/vivado.html</a:t>
            </a:r>
            <a:endParaRPr lang="en-US" sz="2000" dirty="0"/>
          </a:p>
          <a:p>
            <a:endParaRPr lang="en-US" sz="2400" dirty="0"/>
          </a:p>
          <a:p>
            <a:r>
              <a:rPr lang="en-US" altLang="zh-CN" i="1" dirty="0">
                <a:solidFill>
                  <a:srgbClr val="FF0000"/>
                </a:solidFill>
              </a:rPr>
              <a:t>How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to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design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algorithms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for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FPGA</a:t>
            </a:r>
          </a:p>
          <a:p>
            <a:pPr lvl="1"/>
            <a:r>
              <a:rPr lang="en-US" altLang="zh-CN" i="1" dirty="0">
                <a:solidFill>
                  <a:srgbClr val="FF0000"/>
                </a:solidFill>
              </a:rPr>
              <a:t>to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enable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the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advantages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of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FPGA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FD906-11FA-CC4E-9E20-3D9C951928B3}"/>
              </a:ext>
            </a:extLst>
          </p:cNvPr>
          <p:cNvSpPr txBox="1"/>
          <p:nvPr/>
        </p:nvSpPr>
        <p:spPr>
          <a:xfrm>
            <a:off x="755576" y="6309320"/>
            <a:ext cx="785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Cong et al, </a:t>
            </a:r>
            <a:r>
              <a:rPr lang="en-US" i="1" dirty="0"/>
              <a:t>High-Level Synthesis for FPGAs: From Prototyping to Deployment</a:t>
            </a:r>
            <a:r>
              <a:rPr lang="en-US" dirty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3304479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ethods for accelerating image reconstruction &amp;quot;&quot;/&gt;&lt;property id=&quot;20307&quot; value=&quot;256&quot;/&gt;&lt;/object&gt;&lt;object type=&quot;3&quot; unique_id=&quot;10084&quot;&gt;&lt;property id=&quot;20148&quot; value=&quot;5&quot;/&gt;&lt;property id=&quot;20300&quot; value=&quot;Slide 10 - &amp;quot;Acceleration methods&amp;quot;&quot;/&gt;&lt;property id=&quot;20307&quot; value=&quot;261&quot;/&gt;&lt;/object&gt;&lt;object type=&quot;3&quot; unique_id=&quot;10086&quot;&gt;&lt;property id=&quot;20148&quot; value=&quot;5&quot;/&gt;&lt;property id=&quot;20300&quot; value=&quot;Slide 23 - &amp;quot;Parallel Iterative methods (I)&amp;quot;&quot;/&gt;&lt;property id=&quot;20307&quot; value=&quot;263&quot;/&gt;&lt;/object&gt;&lt;object type=&quot;3&quot; unique_id=&quot;10147&quot;&gt;&lt;property id=&quot;20148&quot; value=&quot;5&quot;/&gt;&lt;property id=&quot;20300&quot; value=&quot;Slide 8 - &amp;quot;Preliminary work (I)&amp;quot;&quot;/&gt;&lt;property id=&quot;20307&quot; value=&quot;265&quot;/&gt;&lt;/object&gt;&lt;object type=&quot;3&quot; unique_id=&quot;10225&quot;&gt;&lt;property id=&quot;20148&quot; value=&quot;5&quot;/&gt;&lt;property id=&quot;20300&quot; value=&quot;Slide 2 - &amp;quot;Preliminary work&amp;quot;&quot;/&gt;&lt;property id=&quot;20307&quot; value=&quot;270&quot;/&gt;&lt;/object&gt;&lt;object type=&quot;3&quot; unique_id=&quot;10226&quot;&gt;&lt;property id=&quot;20148&quot; value=&quot;5&quot;/&gt;&lt;property id=&quot;20300&quot; value=&quot;Slide 4 - &amp;quot;FPGA&amp;quot;&quot;/&gt;&lt;property id=&quot;20307&quot; value=&quot;271&quot;/&gt;&lt;/object&gt;&lt;object type=&quot;3&quot; unique_id=&quot;11273&quot;&gt;&lt;property id=&quot;20148&quot; value=&quot;5&quot;/&gt;&lt;property id=&quot;20300&quot; value=&quot;Slide 24 - &amp;quot;Parallel Iterative methods (II)&amp;quot;&quot;/&gt;&lt;property id=&quot;20307&quot; value=&quot;274&quot;/&gt;&lt;/object&gt;&lt;object type=&quot;3&quot; unique_id=&quot;11549&quot;&gt;&lt;property id=&quot;20148&quot; value=&quot;5&quot;/&gt;&lt;property id=&quot;20300&quot; value=&quot;Slide 26 - &amp;quot;Parallel Iterative methods (IV)&amp;quot;&quot;/&gt;&lt;property id=&quot;20307&quot; value=&quot;276&quot;/&gt;&lt;/object&gt;&lt;object type=&quot;3&quot; unique_id=&quot;11689&quot;&gt;&lt;property id=&quot;20148&quot; value=&quot;5&quot;/&gt;&lt;property id=&quot;20300&quot; value=&quot;Slide 25 - &amp;quot;Parallel Iterative methods (III)&amp;quot;&quot;/&gt;&lt;property id=&quot;20307&quot; value=&quot;278&quot;/&gt;&lt;/object&gt;&lt;object type=&quot;3&quot; unique_id=&quot;12057&quot;&gt;&lt;property id=&quot;20148&quot; value=&quot;5&quot;/&gt;&lt;property id=&quot;20300&quot; value=&quot;Slide 27 - &amp;quot;Asynchronous update (I) &amp;quot;&quot;/&gt;&lt;property id=&quot;20307&quot; value=&quot;280&quot;/&gt;&lt;/object&gt;&lt;object type=&quot;3&quot; unique_id=&quot;12771&quot;&gt;&lt;property id=&quot;20148&quot; value=&quot;5&quot;/&gt;&lt;property id=&quot;20300&quot; value=&quot;Slide 30 - &amp;quot;Experiments – Kaczmarz method(I)&amp;quot;&quot;/&gt;&lt;property id=&quot;20307&quot; value=&quot;282&quot;/&gt;&lt;/object&gt;&lt;object type=&quot;3&quot; unique_id=&quot;12847&quot;&gt;&lt;property id=&quot;20148&quot; value=&quot;5&quot;/&gt;&lt;property id=&quot;20300&quot; value=&quot;Slide 32 - &amp;quot;Experiments – Kaczmarz method(III)&amp;quot;&quot;/&gt;&lt;property id=&quot;20307&quot; value=&quot;285&quot;/&gt;&lt;/object&gt;&lt;object type=&quot;3&quot; unique_id=&quot;14016&quot;&gt;&lt;property id=&quot;20148&quot; value=&quot;5&quot;/&gt;&lt;property id=&quot;20300&quot; value=&quot;Slide 39 - &amp;quot;Thanks&amp;quot;&quot;/&gt;&lt;property id=&quot;20307&quot; value=&quot;293&quot;/&gt;&lt;/object&gt;&lt;object type=&quot;3&quot; unique_id=&quot;14067&quot;&gt;&lt;property id=&quot;20148&quot; value=&quot;5&quot;/&gt;&lt;property id=&quot;20300&quot; value=&quot;Slide 29 - &amp;quot;Experiments – preliminary results&amp;quot;&quot;/&gt;&lt;property id=&quot;20307&quot; value=&quot;295&quot;/&gt;&lt;/object&gt;&lt;object type=&quot;3&quot; unique_id=&quot;14380&quot;&gt;&lt;property id=&quot;20148&quot; value=&quot;5&quot;/&gt;&lt;property id=&quot;20300&quot; value=&quot;Slide 31 - &amp;quot;Experiments – Kaczmarz method(II)&amp;quot;&quot;/&gt;&lt;property id=&quot;20307&quot; value=&quot;296&quot;/&gt;&lt;/object&gt;&lt;object type=&quot;3&quot; unique_id=&quot;14570&quot;&gt;&lt;property id=&quot;20148&quot; value=&quot;5&quot;/&gt;&lt;property id=&quot;20300&quot; value=&quot;Slide 33 - &amp;quot;Experiments – Kaczmarz method(IV)&amp;quot;&quot;/&gt;&lt;property id=&quot;20307&quot; value=&quot;297&quot;/&gt;&lt;/object&gt;&lt;object type=&quot;3&quot; unique_id=&quot;14868&quot;&gt;&lt;property id=&quot;20148&quot; value=&quot;5&quot;/&gt;&lt;property id=&quot;20300&quot; value=&quot;Slide 11 - &amp;quot;Iterative reconstruction methods&amp;quot;&quot;/&gt;&lt;property id=&quot;20307&quot; value=&quot;308&quot;/&gt;&lt;/object&gt;&lt;object type=&quot;3&quot; unique_id=&quot;14869&quot;&gt;&lt;property id=&quot;20148&quot; value=&quot;5&quot;/&gt;&lt;property id=&quot;20300&quot; value=&quot;Slide 12 - &amp;quot;Landweber method in Hilbert spaces&amp;quot;&quot;/&gt;&lt;property id=&quot;20307&quot; value=&quot;307&quot;/&gt;&lt;/object&gt;&lt;object type=&quot;3&quot; unique_id=&quot;14870&quot;&gt;&lt;property id=&quot;20148&quot; value=&quot;5&quot;/&gt;&lt;property id=&quot;20300&quot; value=&quot;Slide 13 - &amp;quot;Block-iterative Landweber Method&amp;quot;&quot;/&gt;&lt;property id=&quot;20307&quot; value=&quot;300&quot;/&gt;&lt;/object&gt;&lt;object type=&quot;3&quot; unique_id=&quot;14871&quot;&gt;&lt;property id=&quot;20148&quot; value=&quot;5&quot;/&gt;&lt;property id=&quot;20300&quot; value=&quot;Slide 14 - &amp;quot;Landweber Method: matrix form&amp;quot;&quot;/&gt;&lt;property id=&quot;20307&quot; value=&quot;301&quot;/&gt;&lt;/object&gt;&lt;object type=&quot;3&quot; unique_id=&quot;14872&quot;&gt;&lt;property id=&quot;20148&quot; value=&quot;5&quot;/&gt;&lt;property id=&quot;20300&quot; value=&quot;Slide 15 - &amp;quot;Block-Iterative Landweber method: Notations&amp;quot;&quot;/&gt;&lt;property id=&quot;20307&quot; value=&quot;302&quot;/&gt;&lt;/object&gt;&lt;object type=&quot;3&quot; unique_id=&quot;14873&quot;&gt;&lt;property id=&quot;20148&quot; value=&quot;5&quot;/&gt;&lt;property id=&quot;20300&quot; value=&quot;Slide 16 - &amp;quot;Block-Iterative Landweber method&amp;quot;&quot;/&gt;&lt;property id=&quot;20307&quot; value=&quot;303&quot;/&gt;&lt;/object&gt;&lt;object type=&quot;3&quot; unique_id=&quot;14874&quot;&gt;&lt;property id=&quot;20148&quot; value=&quot;5&quot;/&gt;&lt;property id=&quot;20300&quot; value=&quot;Slide 17 - &amp;quot;Block-Iterative Landweber method: Remarks&amp;quot;&quot;/&gt;&lt;property id=&quot;20307&quot; value=&quot;304&quot;/&gt;&lt;/object&gt;&lt;object type=&quot;3&quot; unique_id=&quot;14875&quot;&gt;&lt;property id=&quot;20148&quot; value=&quot;5&quot;/&gt;&lt;property id=&quot;20300&quot; value=&quot;Slide 19 - &amp;quot;Convergence conditions&amp;quot;&quot;/&gt;&lt;property id=&quot;20307&quot; value=&quot;305&quot;/&gt;&lt;/object&gt;&lt;object type=&quot;3&quot; unique_id=&quot;14876&quot;&gt;&lt;property id=&quot;20148&quot; value=&quot;5&quot;/&gt;&lt;property id=&quot;20300&quot; value=&quot;Slide 18 - &amp;quot;Some cases&amp;quot;&quot;/&gt;&lt;property id=&quot;20307&quot; value=&quot;306&quot;/&gt;&lt;/object&gt;&lt;object type=&quot;3&quot; unique_id=&quot;15345&quot;&gt;&lt;property id=&quot;20148&quot; value=&quot;5&quot;/&gt;&lt;property id=&quot;20300&quot; value=&quot;Slide 20 - &amp;quot;EM Method&amp;quot;&quot;/&gt;&lt;property id=&quot;20307&quot; value=&quot;309&quot;/&gt;&lt;/object&gt;&lt;object type=&quot;3&quot; unique_id=&quot;15346&quot;&gt;&lt;property id=&quot;20148&quot; value=&quot;5&quot;/&gt;&lt;property id=&quot;20300&quot; value=&quot;Slide 21 - &amp;quot;Block-Iterative EM Method&amp;quot;&quot;/&gt;&lt;property id=&quot;20307&quot; value=&quot;310&quot;/&gt;&lt;/object&gt;&lt;object type=&quot;3&quot; unique_id=&quot;15500&quot;&gt;&lt;property id=&quot;20148&quot; value=&quot;5&quot;/&gt;&lt;property id=&quot;20300&quot; value=&quot;Slide 22 - &amp;quot;Iterative reconstruction methods&amp;quot;&quot;/&gt;&lt;property id=&quot;20307&quot; value=&quot;312&quot;/&gt;&lt;/object&gt;&lt;object type=&quot;3&quot; unique_id=&quot;16021&quot;&gt;&lt;property id=&quot;20148&quot; value=&quot;5&quot;/&gt;&lt;property id=&quot;20300&quot; value=&quot;Slide 7 - &amp;quot;Computed Tomography&amp;quot;&quot;/&gt;&lt;property id=&quot;20307&quot; value=&quot;316&quot;/&gt;&lt;/object&gt;&lt;object type=&quot;3&quot; unique_id=&quot;16190&quot;&gt;&lt;property id=&quot;20148&quot; value=&quot;5&quot;/&gt;&lt;property id=&quot;20300&quot; value=&quot;Slide 9 - &amp;quot;Preliminary work (II)&amp;quot;&quot;/&gt;&lt;property id=&quot;20307&quot; value=&quot;317&quot;/&gt;&lt;/object&gt;&lt;object type=&quot;3&quot; unique_id=&quot;16324&quot;&gt;&lt;property id=&quot;20148&quot; value=&quot;5&quot;/&gt;&lt;property id=&quot;20300&quot; value=&quot;Slide 34 - &amp;quot;Mumford-Shah正则化+XCTFPGA实现&amp;quot;&quot;/&gt;&lt;property id=&quot;20307&quot; value=&quot;319&quot;/&gt;&lt;/object&gt;&lt;object type=&quot;3&quot; unique_id=&quot;16325&quot;&gt;&lt;property id=&quot;20148&quot; value=&quot;5&quot;/&gt;&lt;property id=&quot;20300&quot; value=&quot;Slide 35 - &amp;quot;Mumford-Shah正则化+XCTFPGA实现&amp;quot;&quot;/&gt;&lt;property id=&quot;20307&quot; value=&quot;320&quot;/&gt;&lt;/object&gt;&lt;object type=&quot;3&quot; unique_id=&quot;16326&quot;&gt;&lt;property id=&quot;20148&quot; value=&quot;5&quot;/&gt;&lt;property id=&quot;20300&quot; value=&quot;Slide 36 - &amp;quot;Mumford-Shah正则化的FPGA实现&amp;quot;&quot;/&gt;&lt;property id=&quot;20307&quot; value=&quot;321&quot;/&gt;&lt;/object&gt;&lt;object type=&quot;3&quot; unique_id=&quot;16375&quot;&gt;&lt;property id=&quot;20148&quot; value=&quot;5&quot;/&gt;&lt;property id=&quot;20300&quot; value=&quot;Slide 40 - &amp;quot;欢迎投稿&amp;quot;&quot;/&gt;&lt;property id=&quot;20307&quot; value=&quot;323&quot;/&gt;&lt;/object&gt;&lt;object type=&quot;3&quot; unique_id=&quot;16474&quot;&gt;&lt;property id=&quot;20148&quot; value=&quot;5&quot;/&gt;&lt;property id=&quot;20300&quot; value=&quot;Slide 5 - &amp;quot;Logical circuits for an 8-bit Adder &amp;quot;&quot;/&gt;&lt;property id=&quot;20307&quot; value=&quot;324&quot;/&gt;&lt;/object&gt;&lt;object type=&quot;3&quot; unique_id=&quot;16779&quot;&gt;&lt;property id=&quot;20148&quot; value=&quot;5&quot;/&gt;&lt;property id=&quot;20300&quot; value=&quot;Slide 28 - &amp;quot;Asynchronous update (II) &amp;quot;&quot;/&gt;&lt;property id=&quot;20307&quot; value=&quot;325&quot;/&gt;&lt;/object&gt;&lt;object type=&quot;3&quot; unique_id=&quot;16781&quot;&gt;&lt;property id=&quot;20148&quot; value=&quot;5&quot;/&gt;&lt;property id=&quot;20300&quot; value=&quot;Slide 38 - &amp;quot;Future work&amp;quot;&quot;/&gt;&lt;property id=&quot;20307&quot; value=&quot;326&quot;/&gt;&lt;/object&gt;&lt;object type=&quot;3&quot; unique_id=&quot;17296&quot;&gt;&lt;property id=&quot;20148&quot; value=&quot;5&quot;/&gt;&lt;property id=&quot;20300&quot; value=&quot;Slide 6&quot;/&gt;&lt;property id=&quot;20307&quot; value=&quot;328&quot;/&gt;&lt;/object&gt;&lt;object type=&quot;3&quot; unique_id=&quot;17297&quot;&gt;&lt;property id=&quot;20148&quot; value=&quot;5&quot;/&gt;&lt;property id=&quot;20300&quot; value=&quot;Slide 3 - &amp;quot;Mumford-Shah泛函的正则化理论&amp;quot;&quot;/&gt;&lt;property id=&quot;20307&quot; value=&quot;329&quot;/&gt;&lt;/object&gt;&lt;object type=&quot;3&quot; unique_id=&quot;17339&quot;&gt;&lt;property id=&quot;20148&quot; value=&quot;5&quot;/&gt;&lt;property id=&quot;20300&quot; value=&quot;Slide 37 - &amp;quot;Asynchronous updates in data flow &amp;quot;&quot;/&gt;&lt;property id=&quot;20307&quot; value=&quot;3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2634</Words>
  <Application>Microsoft Macintosh PowerPoint</Application>
  <PresentationFormat>On-screen Show (4:3)</PresentationFormat>
  <Paragraphs>459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ＭＳ Ｐゴシック</vt:lpstr>
      <vt:lpstr>ＭＳ Ｐゴシック</vt:lpstr>
      <vt:lpstr>黑体</vt:lpstr>
      <vt:lpstr>宋体</vt:lpstr>
      <vt:lpstr>Arial</vt:lpstr>
      <vt:lpstr>Arial Narrow</vt:lpstr>
      <vt:lpstr>Calibri</vt:lpstr>
      <vt:lpstr>Cambria Math</vt:lpstr>
      <vt:lpstr>Courier New</vt:lpstr>
      <vt:lpstr>Helvetica</vt:lpstr>
      <vt:lpstr>Mangal</vt:lpstr>
      <vt:lpstr>Times New Roman</vt:lpstr>
      <vt:lpstr>Wingdings</vt:lpstr>
      <vt:lpstr>Office 主题</vt:lpstr>
      <vt:lpstr>FPGA Acceleration for 3D Low-Dose CT</vt:lpstr>
      <vt:lpstr>Outline</vt:lpstr>
      <vt:lpstr>Mumford-Shah functional as a regularization for image reconstruction</vt:lpstr>
      <vt:lpstr>PowerPoint Presentation</vt:lpstr>
      <vt:lpstr>Customization and Specialization</vt:lpstr>
      <vt:lpstr>Energy-efficient computing with FPGA</vt:lpstr>
      <vt:lpstr>Logical circuits of an 8-bit Adder </vt:lpstr>
      <vt:lpstr>FPGA Implementation of Mumford-Shah Imaging Algorithm</vt:lpstr>
      <vt:lpstr>High-level Synthesis C-&gt;FPGA</vt:lpstr>
      <vt:lpstr>Outline</vt:lpstr>
      <vt:lpstr>Iterative methods</vt:lpstr>
      <vt:lpstr>Block iterative methods</vt:lpstr>
      <vt:lpstr>Jacobi and Gauss-Seidel Iterations</vt:lpstr>
      <vt:lpstr>Gauss-Seidel Iteration</vt:lpstr>
      <vt:lpstr>Parallelization of Jacobi and Gauss-Seidel Iterations</vt:lpstr>
      <vt:lpstr>Stochastic gradient descent method</vt:lpstr>
      <vt:lpstr>Kaczmarz Algorithm</vt:lpstr>
      <vt:lpstr>Kaczmarz Algorithm</vt:lpstr>
      <vt:lpstr>Asynchronous Parallel Kaczmarz (I) </vt:lpstr>
      <vt:lpstr>Asynchronous Parallel Kaczmarz (II) </vt:lpstr>
      <vt:lpstr>Experiments – Kaczmarz method(I)</vt:lpstr>
      <vt:lpstr>Experiments – Kaczmarz method(IV)</vt:lpstr>
      <vt:lpstr>Heuristics for Asynchronous Parallelism</vt:lpstr>
      <vt:lpstr>Convergence results (I)</vt:lpstr>
      <vt:lpstr>Convergence results (II)</vt:lpstr>
      <vt:lpstr>One convergence result</vt:lpstr>
      <vt:lpstr>Diversified convergence results</vt:lpstr>
      <vt:lpstr>CPU Operation vs Memory Access</vt:lpstr>
      <vt:lpstr>Asynchronous updates in data flow </vt:lpstr>
      <vt:lpstr>Outline</vt:lpstr>
      <vt:lpstr>High-level Synthesis C-&gt;FPGA</vt:lpstr>
      <vt:lpstr>Beam-based SGD for Mumford-shah Regularization </vt:lpstr>
      <vt:lpstr>Implementation Techniques (I)</vt:lpstr>
      <vt:lpstr>Tile-based memory optimization</vt:lpstr>
      <vt:lpstr>FPGA for XCT with Mumford-Shah</vt:lpstr>
      <vt:lpstr>Low-dose CT Experment</vt:lpstr>
      <vt:lpstr>Results (SSIM)</vt:lpstr>
      <vt:lpstr>Outline</vt:lpstr>
      <vt:lpstr>Summary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jiangm</dc:creator>
  <cp:lastModifiedBy>Ming Jiang</cp:lastModifiedBy>
  <cp:revision>613</cp:revision>
  <cp:lastPrinted>2018-05-25T04:22:34Z</cp:lastPrinted>
  <dcterms:created xsi:type="dcterms:W3CDTF">2014-07-30T06:40:08Z</dcterms:created>
  <dcterms:modified xsi:type="dcterms:W3CDTF">2019-08-15T17:10:58Z</dcterms:modified>
</cp:coreProperties>
</file>