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76" r:id="rId2"/>
  </p:sldMasterIdLst>
  <p:notesMasterIdLst>
    <p:notesMasterId r:id="rId34"/>
  </p:notesMasterIdLst>
  <p:handoutMasterIdLst>
    <p:handoutMasterId r:id="rId35"/>
  </p:handoutMasterIdLst>
  <p:sldIdLst>
    <p:sldId id="580" r:id="rId3"/>
    <p:sldId id="835" r:id="rId4"/>
    <p:sldId id="863" r:id="rId5"/>
    <p:sldId id="864" r:id="rId6"/>
    <p:sldId id="843" r:id="rId7"/>
    <p:sldId id="838" r:id="rId8"/>
    <p:sldId id="862" r:id="rId9"/>
    <p:sldId id="866" r:id="rId10"/>
    <p:sldId id="865" r:id="rId11"/>
    <p:sldId id="837" r:id="rId12"/>
    <p:sldId id="840" r:id="rId13"/>
    <p:sldId id="841" r:id="rId14"/>
    <p:sldId id="842" r:id="rId15"/>
    <p:sldId id="844" r:id="rId16"/>
    <p:sldId id="845" r:id="rId17"/>
    <p:sldId id="846" r:id="rId18"/>
    <p:sldId id="847" r:id="rId19"/>
    <p:sldId id="848" r:id="rId20"/>
    <p:sldId id="849" r:id="rId21"/>
    <p:sldId id="853" r:id="rId22"/>
    <p:sldId id="854" r:id="rId23"/>
    <p:sldId id="855" r:id="rId24"/>
    <p:sldId id="856" r:id="rId25"/>
    <p:sldId id="857" r:id="rId26"/>
    <p:sldId id="858" r:id="rId27"/>
    <p:sldId id="850" r:id="rId28"/>
    <p:sldId id="851" r:id="rId29"/>
    <p:sldId id="859" r:id="rId30"/>
    <p:sldId id="860" r:id="rId31"/>
    <p:sldId id="861" r:id="rId32"/>
    <p:sldId id="852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hitehead, Suriyun [USA]" initials="WS[" lastIdx="2" clrIdx="0"/>
  <p:cmAuthor id="1" name="carl" initials="c" lastIdx="1" clrIdx="1"/>
  <p:cmAuthor id="2" name="Suriyun Whitehead" initials="SW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45" autoAdjust="0"/>
    <p:restoredTop sz="86535" autoAdjust="0"/>
  </p:normalViewPr>
  <p:slideViewPr>
    <p:cSldViewPr>
      <p:cViewPr varScale="1">
        <p:scale>
          <a:sx n="59" d="100"/>
          <a:sy n="59" d="100"/>
        </p:scale>
        <p:origin x="-1208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77F9A5D-3547-4B35-B090-F7FB7F6967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63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D67EC3D-406B-4BDA-8E6F-A7CBDCD06C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701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71B106-FEE4-42C0-94CB-D3661044B86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D06B7-B480-477F-8AB9-DED272647C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CA426-1DF3-454D-A6DA-2AD5ECD40A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74638"/>
            <a:ext cx="2105025" cy="5499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" y="274638"/>
            <a:ext cx="6162675" cy="5499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E2FE3-BC9B-47E1-8EED-9CCEC24A6B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A579A-F2E6-481B-88C9-499E4D29BB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8319-08CB-43AA-9A53-0675555BA3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128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F655-05C2-449D-B4FB-774C87B13D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22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9C01-0CF9-49DA-AE69-F38BBF9D67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274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218F-A6A9-4B75-A2B9-76EACF4891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874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1514-88E3-4A7A-8D12-22B04DF297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636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5E36-611A-4CDF-A6F7-4703B67E43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232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9917-FC90-4BBA-AD3A-1979770DA4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093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33037-C1C1-4BC2-AB2B-0E99F77099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3E79-D717-4A35-AFE1-DA1A6F090E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14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BE22-DA6F-406A-BE8C-C78EFA7A56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349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8801-9364-4271-9AC6-7392F9F83F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2464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0" bIns="0" rtlCol="0" anchor="b" anchorCtr="0"/>
          <a:lstStyle>
            <a:lvl1pPr algn="r">
              <a:defRPr sz="900">
                <a:solidFill>
                  <a:srgbClr val="0F4F97"/>
                </a:solidFill>
              </a:defRPr>
            </a:lvl1pPr>
          </a:lstStyle>
          <a:p>
            <a:pPr>
              <a:defRPr/>
            </a:pPr>
            <a:fld id="{A2B264F3-E9DF-469F-80D0-B06CDCED78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073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E9A43-7749-46CD-93CA-A8E526ABA3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" y="1247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0" y="1247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E99B2-03F3-49EC-8ECD-DB82F6DFD3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FFF92-16CE-4CD5-8276-5AF6723D8E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7CB44-850A-4E57-B702-5A2B1EB854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40E70-BA23-460F-8F53-8686CD61B3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F8EB4-5C9B-4C6D-B43B-003840E890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1B0CE-50CB-49CE-A3C7-360D7A3BAE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1247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46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46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1</a:t>
            </a:r>
          </a:p>
        </p:txBody>
      </p:sp>
      <p:sp>
        <p:nvSpPr>
          <p:cNvPr id="446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D4806CD7-ECFB-4BDC-8F5C-87A172022B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C7C2DD4-2AF1-4812-8782-7A78BFBD7E5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25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uptwo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3.wmf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image" Target="../media/image45.png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4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uptwo.com/journals.html" TargetMode="External"/><Relationship Id="rId2" Type="http://schemas.openxmlformats.org/officeDocument/2006/relationships/hyperlink" Target="http://www.csuptwo.com/patents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684" y="4965200"/>
            <a:ext cx="188118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33037-C1C1-4BC2-AB2B-0E99F770998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5855" y="1355130"/>
            <a:ext cx="8229600" cy="1143000"/>
          </a:xfrm>
          <a:effectLst/>
        </p:spPr>
        <p:txBody>
          <a:bodyPr>
            <a:normAutofit fontScale="90000"/>
          </a:bodyPr>
          <a:lstStyle/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effectLst/>
              </a:rPr>
              <a:t/>
            </a:r>
            <a:br>
              <a:rPr lang="en-US" sz="2400" dirty="0">
                <a:effectLst/>
              </a:rPr>
            </a:b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b="1" dirty="0"/>
              <a:t>Achieving and Relaxing The Assumptions Posed by Cormack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sz="4000" dirty="0">
                <a:effectLst/>
              </a:rPr>
              <a:t/>
            </a:r>
            <a:br>
              <a:rPr lang="en-US" sz="4000" dirty="0">
                <a:effectLst/>
              </a:rPr>
            </a:br>
            <a:r>
              <a:rPr lang="en-US" sz="2400" dirty="0">
                <a:effectLst/>
              </a:rPr>
              <a:t>Carl R. </a:t>
            </a:r>
            <a:r>
              <a:rPr lang="en-US" sz="2400" dirty="0" smtClean="0">
                <a:effectLst/>
              </a:rPr>
              <a:t>Crawford</a:t>
            </a:r>
            <a:r>
              <a:rPr lang="en-US" sz="2400" dirty="0">
                <a:effectLst/>
              </a:rPr>
              <a:t/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Csuptwo, </a:t>
            </a:r>
            <a:r>
              <a:rPr lang="en-US" sz="2400" dirty="0" smtClean="0">
                <a:effectLst/>
              </a:rPr>
              <a:t>LLC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de-DE" sz="2000" u="sng" dirty="0" smtClean="0">
                <a:hlinkClick r:id="rId4"/>
              </a:rPr>
              <a:t>www.csuptwo.com</a:t>
            </a:r>
            <a:r>
              <a:rPr lang="de-DE" sz="2000" u="sng" dirty="0" smtClean="0"/>
              <a:t/>
            </a:r>
            <a:br>
              <a:rPr lang="de-DE" sz="2000" u="sng" dirty="0" smtClean="0"/>
            </a:br>
            <a:r>
              <a:rPr lang="de-DE" sz="2000" u="sng" dirty="0"/>
              <a:t/>
            </a:r>
            <a:br>
              <a:rPr lang="de-DE" sz="2000" u="sng" dirty="0"/>
            </a:br>
            <a:r>
              <a:rPr lang="de-DE" sz="2400" dirty="0"/>
              <a:t>August 5, 2019</a:t>
            </a:r>
            <a:r>
              <a:rPr lang="en-US" sz="2400" dirty="0">
                <a:effectLst/>
              </a:rPr>
              <a:t/>
            </a:r>
            <a:br>
              <a:rPr lang="en-US" sz="2400" dirty="0">
                <a:effectLst/>
              </a:rPr>
            </a:br>
            <a:endParaRPr lang="en-US" sz="2400" dirty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Improvements -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247775"/>
            <a:ext cx="8229600" cy="513841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Slip ring gantries and stable mechanicals</a:t>
            </a:r>
          </a:p>
          <a:p>
            <a:r>
              <a:rPr lang="en-US" dirty="0" smtClean="0"/>
              <a:t>Faster data collection</a:t>
            </a:r>
          </a:p>
          <a:p>
            <a:pPr lvl="1"/>
            <a:r>
              <a:rPr lang="en-US" dirty="0" smtClean="0"/>
              <a:t>Translate-rotate (first generation)</a:t>
            </a:r>
          </a:p>
          <a:p>
            <a:pPr lvl="1"/>
            <a:r>
              <a:rPr lang="en-US" dirty="0" smtClean="0"/>
              <a:t>Rotate-rotate (third generation, fan beam)</a:t>
            </a:r>
          </a:p>
          <a:p>
            <a:pPr lvl="1"/>
            <a:r>
              <a:rPr lang="en-US" dirty="0" smtClean="0"/>
              <a:t>Faster rotation speeds</a:t>
            </a:r>
          </a:p>
          <a:p>
            <a:pPr lvl="1"/>
            <a:r>
              <a:rPr lang="en-US" dirty="0" smtClean="0"/>
              <a:t>Helical/spiral </a:t>
            </a:r>
          </a:p>
          <a:p>
            <a:pPr lvl="2"/>
            <a:r>
              <a:rPr lang="en-US" dirty="0" smtClean="0"/>
              <a:t>Single slice</a:t>
            </a:r>
          </a:p>
          <a:p>
            <a:pPr lvl="2"/>
            <a:r>
              <a:rPr lang="en-US" dirty="0" smtClean="0"/>
              <a:t>Multiple slice</a:t>
            </a:r>
          </a:p>
          <a:p>
            <a:r>
              <a:rPr lang="en-US" dirty="0" smtClean="0"/>
              <a:t>Higher power x-ray sources, power supplies, more heat storage</a:t>
            </a:r>
            <a:endParaRPr lang="en-US" dirty="0"/>
          </a:p>
          <a:p>
            <a:r>
              <a:rPr lang="en-US" dirty="0" smtClean="0"/>
              <a:t>Lower noise and wider dynamic rate data acquisition</a:t>
            </a:r>
          </a:p>
          <a:p>
            <a:r>
              <a:rPr lang="en-US" dirty="0" smtClean="0"/>
              <a:t>Smaller detectors and more projections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33037-C1C1-4BC2-AB2B-0E99F770998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205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Imperfections (Subset)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66700" y="1247775"/>
            <a:ext cx="4038600" cy="5023195"/>
          </a:xfrm>
        </p:spPr>
        <p:txBody>
          <a:bodyPr>
            <a:noAutofit/>
          </a:bodyPr>
          <a:lstStyle/>
          <a:p>
            <a:r>
              <a:rPr lang="en-US" sz="1800" dirty="0" smtClean="0"/>
              <a:t>Patient</a:t>
            </a:r>
          </a:p>
          <a:p>
            <a:pPr lvl="1"/>
            <a:r>
              <a:rPr lang="en-US" sz="1600" dirty="0" smtClean="0"/>
              <a:t>Motion: cardiac, respiratory, involuntary</a:t>
            </a:r>
          </a:p>
          <a:p>
            <a:pPr lvl="1"/>
            <a:r>
              <a:rPr lang="en-US" sz="1600" dirty="0" smtClean="0"/>
              <a:t>Z gradients</a:t>
            </a:r>
          </a:p>
          <a:p>
            <a:pPr lvl="1"/>
            <a:r>
              <a:rPr lang="en-US" sz="1600" dirty="0" smtClean="0"/>
              <a:t>Scatter</a:t>
            </a:r>
          </a:p>
          <a:p>
            <a:r>
              <a:rPr lang="en-US" sz="1800" dirty="0" smtClean="0"/>
              <a:t>Mechanics</a:t>
            </a:r>
          </a:p>
          <a:p>
            <a:pPr lvl="1"/>
            <a:r>
              <a:rPr lang="en-US" sz="1600" dirty="0" smtClean="0"/>
              <a:t>Locations of focal spot, detectors</a:t>
            </a:r>
          </a:p>
          <a:p>
            <a:pPr lvl="1"/>
            <a:r>
              <a:rPr lang="en-US" sz="1600" dirty="0" smtClean="0"/>
              <a:t>Angle of projection</a:t>
            </a:r>
          </a:p>
          <a:p>
            <a:pPr lvl="1"/>
            <a:r>
              <a:rPr lang="en-US" sz="1600" dirty="0" smtClean="0"/>
              <a:t>Vibration</a:t>
            </a:r>
          </a:p>
          <a:p>
            <a:r>
              <a:rPr lang="en-US" sz="1800" dirty="0" smtClean="0"/>
              <a:t>HVPS</a:t>
            </a:r>
          </a:p>
          <a:p>
            <a:pPr lvl="1"/>
            <a:r>
              <a:rPr lang="en-US" sz="1600" dirty="0" smtClean="0"/>
              <a:t>kV, mA drift &amp; ripple</a:t>
            </a:r>
          </a:p>
          <a:p>
            <a:r>
              <a:rPr lang="en-US" sz="1800" dirty="0" smtClean="0"/>
              <a:t>X-ray source</a:t>
            </a:r>
          </a:p>
          <a:p>
            <a:pPr lvl="1"/>
            <a:r>
              <a:rPr lang="en-US" sz="1600" dirty="0" smtClean="0"/>
              <a:t>Finite focal spot and movement</a:t>
            </a:r>
          </a:p>
          <a:p>
            <a:pPr lvl="1"/>
            <a:r>
              <a:rPr lang="en-US" sz="1600" dirty="0" smtClean="0"/>
              <a:t>Off-focal radiation</a:t>
            </a:r>
          </a:p>
          <a:p>
            <a:pPr lvl="1"/>
            <a:r>
              <a:rPr lang="en-US" sz="1600" dirty="0" smtClean="0"/>
              <a:t>Poly-chromatic spectrum</a:t>
            </a:r>
          </a:p>
          <a:p>
            <a:r>
              <a:rPr lang="en-US" sz="1800" dirty="0" smtClean="0"/>
              <a:t>Collimation</a:t>
            </a:r>
          </a:p>
          <a:p>
            <a:pPr lvl="1"/>
            <a:r>
              <a:rPr lang="en-US" sz="1600" dirty="0" smtClean="0"/>
              <a:t>Penumbra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457700" y="1247774"/>
            <a:ext cx="4038600" cy="5176815"/>
          </a:xfrm>
        </p:spPr>
        <p:txBody>
          <a:bodyPr>
            <a:normAutofit fontScale="62500" lnSpcReduction="20000"/>
          </a:bodyPr>
          <a:lstStyle/>
          <a:p>
            <a:r>
              <a:rPr lang="en-US" sz="2900" dirty="0"/>
              <a:t>Detector</a:t>
            </a:r>
          </a:p>
          <a:p>
            <a:pPr lvl="1"/>
            <a:r>
              <a:rPr lang="en-US" dirty="0"/>
              <a:t>Nonlinearities</a:t>
            </a:r>
          </a:p>
          <a:p>
            <a:pPr lvl="1"/>
            <a:r>
              <a:rPr lang="en-US" dirty="0"/>
              <a:t>Crosstalk</a:t>
            </a:r>
          </a:p>
          <a:p>
            <a:pPr lvl="1"/>
            <a:r>
              <a:rPr lang="en-US" dirty="0"/>
              <a:t>Afterglow</a:t>
            </a:r>
          </a:p>
          <a:p>
            <a:pPr lvl="1"/>
            <a:r>
              <a:rPr lang="en-US" dirty="0"/>
              <a:t>Offsets </a:t>
            </a:r>
            <a:endParaRPr lang="en-US" dirty="0" smtClean="0"/>
          </a:p>
          <a:p>
            <a:pPr lvl="1"/>
            <a:r>
              <a:rPr lang="en-US" dirty="0" smtClean="0"/>
              <a:t>Finite </a:t>
            </a:r>
            <a:r>
              <a:rPr lang="en-US" dirty="0" smtClean="0"/>
              <a:t>aperture</a:t>
            </a:r>
          </a:p>
          <a:p>
            <a:pPr lvl="1"/>
            <a:r>
              <a:rPr lang="en-US" dirty="0" smtClean="0"/>
              <a:t>Quenched flux</a:t>
            </a:r>
            <a:endParaRPr lang="en-US" dirty="0"/>
          </a:p>
          <a:p>
            <a:r>
              <a:rPr lang="en-US" dirty="0" smtClean="0"/>
              <a:t>Data acquisition </a:t>
            </a:r>
          </a:p>
          <a:p>
            <a:pPr lvl="1"/>
            <a:r>
              <a:rPr lang="en-US" dirty="0" smtClean="0"/>
              <a:t>Nonlinearities </a:t>
            </a:r>
            <a:endParaRPr lang="en-US" dirty="0"/>
          </a:p>
          <a:p>
            <a:pPr lvl="1"/>
            <a:r>
              <a:rPr lang="en-US" dirty="0"/>
              <a:t>Direct conversion</a:t>
            </a:r>
          </a:p>
          <a:p>
            <a:pPr lvl="1"/>
            <a:r>
              <a:rPr lang="en-US" dirty="0"/>
              <a:t>Electronic noise</a:t>
            </a:r>
          </a:p>
          <a:p>
            <a:pPr lvl="1"/>
            <a:r>
              <a:rPr lang="en-US" dirty="0"/>
              <a:t>Finite dynamic range</a:t>
            </a:r>
          </a:p>
          <a:p>
            <a:r>
              <a:rPr lang="en-US" dirty="0"/>
              <a:t>Sampling</a:t>
            </a:r>
          </a:p>
          <a:p>
            <a:pPr lvl="1"/>
            <a:r>
              <a:rPr lang="en-US" dirty="0"/>
              <a:t>Aliasing</a:t>
            </a:r>
          </a:p>
          <a:p>
            <a:pPr lvl="1"/>
            <a:r>
              <a:rPr lang="en-US" dirty="0"/>
              <a:t>Finite # detectors, </a:t>
            </a:r>
            <a:r>
              <a:rPr lang="en-US" dirty="0" smtClean="0"/>
              <a:t>projections</a:t>
            </a:r>
          </a:p>
          <a:p>
            <a:pPr lvl="1"/>
            <a:r>
              <a:rPr lang="en-US" dirty="0" smtClean="0"/>
              <a:t>Rotation during acquisition </a:t>
            </a:r>
            <a:endParaRPr lang="en-US" dirty="0"/>
          </a:p>
          <a:p>
            <a:r>
              <a:rPr lang="en-US" dirty="0" smtClean="0"/>
              <a:t>Other</a:t>
            </a:r>
          </a:p>
          <a:p>
            <a:pPr lvl="1"/>
            <a:r>
              <a:rPr lang="en-US" dirty="0" smtClean="0"/>
              <a:t>Time drift</a:t>
            </a:r>
          </a:p>
          <a:p>
            <a:pPr lvl="1"/>
            <a:r>
              <a:rPr lang="en-US" dirty="0" smtClean="0"/>
              <a:t>Temperature variations</a:t>
            </a:r>
          </a:p>
          <a:p>
            <a:pPr lvl="1"/>
            <a:r>
              <a:rPr lang="en-US" dirty="0" smtClean="0"/>
              <a:t>Power line variations</a:t>
            </a:r>
          </a:p>
          <a:p>
            <a:pPr lvl="1"/>
            <a:r>
              <a:rPr lang="en-US" dirty="0" smtClean="0"/>
              <a:t>Dose reduction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7CB44-850A-4E57-B702-5A2B1EB8549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385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Algorithmic Advancements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Helical reconstruction</a:t>
            </a:r>
          </a:p>
          <a:p>
            <a:r>
              <a:rPr lang="en-US" dirty="0" smtClean="0"/>
              <a:t>Iterative reconstruction </a:t>
            </a:r>
          </a:p>
          <a:p>
            <a:pPr lvl="1"/>
            <a:r>
              <a:rPr lang="en-US" dirty="0" smtClean="0"/>
              <a:t>MBIR, ASIR</a:t>
            </a:r>
          </a:p>
          <a:p>
            <a:r>
              <a:rPr lang="en-US" dirty="0" smtClean="0"/>
              <a:t>Motion compensation</a:t>
            </a:r>
          </a:p>
          <a:p>
            <a:r>
              <a:rPr lang="en-US" dirty="0" smtClean="0"/>
              <a:t>Beam hardening correction</a:t>
            </a:r>
          </a:p>
          <a:p>
            <a:r>
              <a:rPr lang="en-US" dirty="0" smtClean="0"/>
              <a:t>Temperature compensation</a:t>
            </a:r>
          </a:p>
          <a:p>
            <a:r>
              <a:rPr lang="en-US" dirty="0" smtClean="0"/>
              <a:t>Crosstalk correction</a:t>
            </a:r>
          </a:p>
          <a:p>
            <a:r>
              <a:rPr lang="en-US" dirty="0" smtClean="0"/>
              <a:t>Afterglow correction</a:t>
            </a:r>
          </a:p>
          <a:p>
            <a:r>
              <a:rPr lang="en-US" dirty="0" smtClean="0"/>
              <a:t>Etc.</a:t>
            </a:r>
          </a:p>
          <a:p>
            <a:r>
              <a:rPr lang="en-US" dirty="0" smtClean="0"/>
              <a:t>Enabled by faster computing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33037-C1C1-4BC2-AB2B-0E99F770998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3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Helical CT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Scans completed in a breath hold</a:t>
            </a:r>
          </a:p>
          <a:p>
            <a:pPr lvl="1"/>
            <a:r>
              <a:rPr lang="en-US" dirty="0" smtClean="0"/>
              <a:t>Misregistration artifacts </a:t>
            </a:r>
            <a:endParaRPr lang="en-US" dirty="0"/>
          </a:p>
          <a:p>
            <a:r>
              <a:rPr lang="en-US" dirty="0" smtClean="0"/>
              <a:t>GE scanners cable take up</a:t>
            </a:r>
          </a:p>
          <a:p>
            <a:pPr lvl="1"/>
            <a:r>
              <a:rPr lang="en-US" dirty="0" smtClean="0"/>
              <a:t>Limited number of scans</a:t>
            </a:r>
          </a:p>
          <a:p>
            <a:r>
              <a:rPr lang="en-US" dirty="0" smtClean="0"/>
              <a:t>Obvious – continuous translation and rotation (first name!)</a:t>
            </a:r>
            <a:endParaRPr lang="en-US" dirty="0"/>
          </a:p>
          <a:p>
            <a:r>
              <a:rPr lang="en-US" dirty="0" smtClean="0"/>
              <a:t>Knew about work at Varian, Toshiba (Mori), Illinois (Bressler)</a:t>
            </a:r>
          </a:p>
          <a:p>
            <a:r>
              <a:rPr lang="en-US" dirty="0" smtClean="0"/>
              <a:t>Degraded SSP 100%.</a:t>
            </a:r>
          </a:p>
          <a:p>
            <a:r>
              <a:rPr lang="en-US" dirty="0" smtClean="0"/>
              <a:t>Invention: two halfscans (180° + fan angle) in 360° scan; helical extrapolative.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E99B2-03F3-49EC-8ECD-DB82F6DFD31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556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33037-C1C1-4BC2-AB2B-0E99F770998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6" y="126170"/>
            <a:ext cx="9017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95" y="2315255"/>
            <a:ext cx="4621359" cy="277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745" y="1854395"/>
            <a:ext cx="3204723" cy="3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463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Helical Initial Results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40E70-BA23-460F-8F53-8686CD61B3D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90" y="2474868"/>
            <a:ext cx="3558638" cy="285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25" y="1668362"/>
            <a:ext cx="4138514" cy="446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284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SSP Concerns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0640" y="1201510"/>
            <a:ext cx="8229600" cy="3187615"/>
          </a:xfrm>
        </p:spPr>
        <p:txBody>
          <a:bodyPr/>
          <a:lstStyle/>
          <a:p>
            <a:r>
              <a:rPr lang="en-US" dirty="0" smtClean="0"/>
              <a:t>Slice no longer a slab</a:t>
            </a:r>
          </a:p>
          <a:p>
            <a:r>
              <a:rPr lang="en-US" dirty="0" smtClean="0"/>
              <a:t>Investigated moving beam helical scanning</a:t>
            </a:r>
          </a:p>
          <a:p>
            <a:r>
              <a:rPr lang="en-US" dirty="0" smtClean="0"/>
              <a:t>Missed that helical with degraded IQ enabled new clinical imaging</a:t>
            </a:r>
          </a:p>
          <a:p>
            <a:pPr lvl="1"/>
            <a:r>
              <a:rPr lang="en-US" dirty="0" smtClean="0"/>
              <a:t>CT angiography, whole organ, screening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40E70-BA23-460F-8F53-8686CD61B3D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40" y="4619555"/>
            <a:ext cx="1838758" cy="183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190" y="4478142"/>
            <a:ext cx="1931185" cy="212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670" y="4619527"/>
            <a:ext cx="2262237" cy="198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89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Scan Speeds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235" y="1239915"/>
            <a:ext cx="8229600" cy="2496325"/>
          </a:xfrm>
        </p:spPr>
        <p:txBody>
          <a:bodyPr/>
          <a:lstStyle/>
          <a:p>
            <a:r>
              <a:rPr lang="en-US" dirty="0" smtClean="0"/>
              <a:t>Predicted 19.1 msec scans for cardiac</a:t>
            </a:r>
            <a:endParaRPr lang="en-US" dirty="0"/>
          </a:p>
          <a:p>
            <a:pPr lvl="1"/>
            <a:r>
              <a:rPr lang="en-US" dirty="0" smtClean="0"/>
              <a:t>Confirmed by others</a:t>
            </a:r>
          </a:p>
          <a:p>
            <a:r>
              <a:rPr lang="en-US" dirty="0" smtClean="0"/>
              <a:t>Looking at methods to compensate motion</a:t>
            </a:r>
          </a:p>
          <a:p>
            <a:r>
              <a:rPr lang="en-US" dirty="0" smtClean="0"/>
              <a:t>Started with Glover/MRI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33037-C1C1-4BC2-AB2B-0E99F770998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41" y="4312315"/>
            <a:ext cx="70612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49" y="5349250"/>
            <a:ext cx="82359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49" y="6052810"/>
            <a:ext cx="27527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707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Magnification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40" y="1201510"/>
            <a:ext cx="5261485" cy="349485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Math leads back-project where pixel was at time of data collection</a:t>
            </a:r>
          </a:p>
          <a:p>
            <a:r>
              <a:rPr lang="en-US" dirty="0" smtClean="0"/>
              <a:t>Assumption not valid</a:t>
            </a:r>
          </a:p>
          <a:p>
            <a:r>
              <a:rPr lang="en-US" dirty="0" smtClean="0"/>
              <a:t>Assume that was valid</a:t>
            </a:r>
          </a:p>
          <a:p>
            <a:pPr lvl="1"/>
            <a:r>
              <a:rPr lang="en-US" dirty="0" smtClean="0"/>
              <a:t>Got good results</a:t>
            </a:r>
          </a:p>
          <a:p>
            <a:pPr lvl="1"/>
            <a:r>
              <a:rPr lang="en-US" dirty="0" smtClean="0"/>
              <a:t>Later substantiated by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33037-C1C1-4BC2-AB2B-0E99F770998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80" y="4926795"/>
            <a:ext cx="6941630" cy="156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580" y="1201510"/>
            <a:ext cx="2738070" cy="242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571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Pixel Specific Back Projection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33037-C1C1-4BC2-AB2B-0E99F770998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00" y="1470345"/>
            <a:ext cx="7360910" cy="189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22" y="3467405"/>
            <a:ext cx="3445691" cy="316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215" y="3370277"/>
            <a:ext cx="3087802" cy="306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748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Yesterday and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247776"/>
            <a:ext cx="8229600" cy="1221100"/>
          </a:xfrm>
        </p:spPr>
        <p:txBody>
          <a:bodyPr/>
          <a:lstStyle/>
          <a:p>
            <a:r>
              <a:rPr lang="en-US" sz="2800" dirty="0" smtClean="0"/>
              <a:t>Cormack – no images – cross-sections</a:t>
            </a:r>
          </a:p>
          <a:p>
            <a:r>
              <a:rPr lang="en-US" sz="2800" dirty="0" smtClean="0"/>
              <a:t>Hounsfield/EMI – head only</a:t>
            </a:r>
          </a:p>
          <a:p>
            <a:r>
              <a:rPr lang="en-US" sz="2800" dirty="0" smtClean="0"/>
              <a:t>Today: whole body, complete organ scanning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33037-C1C1-4BC2-AB2B-0E99F770998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95" y="2929735"/>
            <a:ext cx="2211449" cy="241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870" y="2919049"/>
            <a:ext cx="2067963" cy="24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0890" y="5925325"/>
            <a:ext cx="5115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Thank you for the opportunity to review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 smtClean="0">
                <a:solidFill>
                  <a:srgbClr val="FF0000"/>
                </a:solidFill>
              </a:rPr>
              <a:t>y contributions to this transformation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67" y="2984117"/>
            <a:ext cx="2852245" cy="236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907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8" name="Picture 4" descr="BVS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4424363"/>
            <a:ext cx="1279525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69" name="AutoShape 5"/>
          <p:cNvSpPr>
            <a:spLocks noChangeArrowheads="1"/>
          </p:cNvSpPr>
          <p:nvPr/>
        </p:nvSpPr>
        <p:spPr bwMode="auto">
          <a:xfrm>
            <a:off x="2514600" y="2286000"/>
            <a:ext cx="990600" cy="304800"/>
          </a:xfrm>
          <a:prstGeom prst="rightArrow">
            <a:avLst>
              <a:gd name="adj1" fmla="val 50000"/>
              <a:gd name="adj2" fmla="val 105505"/>
            </a:avLst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6070" name="AutoShape 6"/>
          <p:cNvSpPr>
            <a:spLocks noChangeArrowheads="1"/>
          </p:cNvSpPr>
          <p:nvPr/>
        </p:nvSpPr>
        <p:spPr bwMode="auto">
          <a:xfrm rot="-10800000">
            <a:off x="2514600" y="4922838"/>
            <a:ext cx="990600" cy="304800"/>
          </a:xfrm>
          <a:prstGeom prst="rightArrow">
            <a:avLst>
              <a:gd name="adj1" fmla="val 50000"/>
              <a:gd name="adj2" fmla="val 105505"/>
            </a:avLst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6071" name="AutoShape 7"/>
          <p:cNvSpPr>
            <a:spLocks noChangeArrowheads="1"/>
          </p:cNvSpPr>
          <p:nvPr/>
        </p:nvSpPr>
        <p:spPr bwMode="auto">
          <a:xfrm rot="1920000">
            <a:off x="5943600" y="2713038"/>
            <a:ext cx="1068388" cy="268287"/>
          </a:xfrm>
          <a:prstGeom prst="rightArrow">
            <a:avLst>
              <a:gd name="adj1" fmla="val 50000"/>
              <a:gd name="adj2" fmla="val 146790"/>
            </a:avLst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6072" name="Oval 8"/>
          <p:cNvSpPr>
            <a:spLocks noChangeArrowheads="1"/>
          </p:cNvSpPr>
          <p:nvPr/>
        </p:nvSpPr>
        <p:spPr bwMode="auto">
          <a:xfrm>
            <a:off x="7467600" y="2108200"/>
            <a:ext cx="304800" cy="304800"/>
          </a:xfrm>
          <a:prstGeom prst="ellipse">
            <a:avLst/>
          </a:prstGeom>
          <a:solidFill>
            <a:srgbClr val="BC37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6073" name="AutoShape 9"/>
          <p:cNvSpPr>
            <a:spLocks noChangeArrowheads="1"/>
          </p:cNvSpPr>
          <p:nvPr/>
        </p:nvSpPr>
        <p:spPr bwMode="auto">
          <a:xfrm rot="360000">
            <a:off x="7010400" y="2413000"/>
            <a:ext cx="839788" cy="1525588"/>
          </a:xfrm>
          <a:prstGeom prst="triangle">
            <a:avLst>
              <a:gd name="adj" fmla="val 59630"/>
            </a:avLst>
          </a:prstGeom>
          <a:solidFill>
            <a:srgbClr val="BC3700"/>
          </a:solidFill>
          <a:ln w="12700">
            <a:solidFill>
              <a:srgbClr val="BC37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pSp>
        <p:nvGrpSpPr>
          <p:cNvPr id="216074" name="Group 10"/>
          <p:cNvGrpSpPr>
            <a:grpSpLocks/>
          </p:cNvGrpSpPr>
          <p:nvPr/>
        </p:nvGrpSpPr>
        <p:grpSpPr bwMode="auto">
          <a:xfrm>
            <a:off x="6934200" y="3017838"/>
            <a:ext cx="1636713" cy="719137"/>
            <a:chOff x="4138" y="1826"/>
            <a:chExt cx="1024" cy="450"/>
          </a:xfrm>
        </p:grpSpPr>
        <p:sp>
          <p:nvSpPr>
            <p:cNvPr id="216075" name="AutoShape 11"/>
            <p:cNvSpPr>
              <a:spLocks noChangeArrowheads="1"/>
            </p:cNvSpPr>
            <p:nvPr/>
          </p:nvSpPr>
          <p:spPr bwMode="auto">
            <a:xfrm>
              <a:off x="4138" y="1852"/>
              <a:ext cx="1024" cy="424"/>
            </a:xfrm>
            <a:prstGeom prst="cube">
              <a:avLst>
                <a:gd name="adj" fmla="val 24995"/>
              </a:avLst>
            </a:prstGeom>
            <a:solidFill>
              <a:schemeClr val="folHlink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6076" name="Line 12"/>
            <p:cNvSpPr>
              <a:spLocks noChangeShapeType="1"/>
            </p:cNvSpPr>
            <p:nvPr/>
          </p:nvSpPr>
          <p:spPr bwMode="auto">
            <a:xfrm>
              <a:off x="4146" y="1984"/>
              <a:ext cx="320" cy="0"/>
            </a:xfrm>
            <a:prstGeom prst="line">
              <a:avLst/>
            </a:prstGeom>
            <a:noFill/>
            <a:ln w="12700">
              <a:solidFill>
                <a:srgbClr val="BC37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6077" name="Line 13"/>
            <p:cNvSpPr>
              <a:spLocks noChangeShapeType="1"/>
            </p:cNvSpPr>
            <p:nvPr/>
          </p:nvSpPr>
          <p:spPr bwMode="auto">
            <a:xfrm>
              <a:off x="4146" y="2016"/>
              <a:ext cx="469" cy="0"/>
            </a:xfrm>
            <a:prstGeom prst="line">
              <a:avLst/>
            </a:prstGeom>
            <a:noFill/>
            <a:ln w="12700">
              <a:solidFill>
                <a:srgbClr val="BC37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6078" name="Line 14"/>
            <p:cNvSpPr>
              <a:spLocks noChangeShapeType="1"/>
            </p:cNvSpPr>
            <p:nvPr/>
          </p:nvSpPr>
          <p:spPr bwMode="auto">
            <a:xfrm>
              <a:off x="4154" y="1984"/>
              <a:ext cx="464" cy="0"/>
            </a:xfrm>
            <a:prstGeom prst="line">
              <a:avLst/>
            </a:prstGeom>
            <a:noFill/>
            <a:ln w="12700">
              <a:solidFill>
                <a:srgbClr val="BC37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6079" name="Line 15"/>
            <p:cNvSpPr>
              <a:spLocks noChangeShapeType="1"/>
            </p:cNvSpPr>
            <p:nvPr/>
          </p:nvSpPr>
          <p:spPr bwMode="auto">
            <a:xfrm>
              <a:off x="4146" y="2048"/>
              <a:ext cx="469" cy="0"/>
            </a:xfrm>
            <a:prstGeom prst="line">
              <a:avLst/>
            </a:prstGeom>
            <a:noFill/>
            <a:ln w="12700">
              <a:solidFill>
                <a:srgbClr val="BC37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6080" name="Line 16"/>
            <p:cNvSpPr>
              <a:spLocks noChangeShapeType="1"/>
            </p:cNvSpPr>
            <p:nvPr/>
          </p:nvSpPr>
          <p:spPr bwMode="auto">
            <a:xfrm>
              <a:off x="4138" y="2080"/>
              <a:ext cx="477" cy="0"/>
            </a:xfrm>
            <a:prstGeom prst="line">
              <a:avLst/>
            </a:prstGeom>
            <a:noFill/>
            <a:ln w="12700">
              <a:solidFill>
                <a:srgbClr val="BC37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6081" name="Line 17"/>
            <p:cNvSpPr>
              <a:spLocks noChangeShapeType="1"/>
            </p:cNvSpPr>
            <p:nvPr/>
          </p:nvSpPr>
          <p:spPr bwMode="auto">
            <a:xfrm>
              <a:off x="4138" y="2112"/>
              <a:ext cx="477" cy="0"/>
            </a:xfrm>
            <a:prstGeom prst="line">
              <a:avLst/>
            </a:prstGeom>
            <a:noFill/>
            <a:ln w="12700">
              <a:solidFill>
                <a:srgbClr val="BC37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6082" name="Line 18"/>
            <p:cNvSpPr>
              <a:spLocks noChangeShapeType="1"/>
            </p:cNvSpPr>
            <p:nvPr/>
          </p:nvSpPr>
          <p:spPr bwMode="auto">
            <a:xfrm>
              <a:off x="4146" y="2144"/>
              <a:ext cx="469" cy="0"/>
            </a:xfrm>
            <a:prstGeom prst="line">
              <a:avLst/>
            </a:prstGeom>
            <a:noFill/>
            <a:ln w="12700">
              <a:solidFill>
                <a:srgbClr val="BC37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6083" name="Line 19"/>
            <p:cNvSpPr>
              <a:spLocks noChangeShapeType="1"/>
            </p:cNvSpPr>
            <p:nvPr/>
          </p:nvSpPr>
          <p:spPr bwMode="auto">
            <a:xfrm>
              <a:off x="4146" y="2176"/>
              <a:ext cx="469" cy="0"/>
            </a:xfrm>
            <a:prstGeom prst="line">
              <a:avLst/>
            </a:prstGeom>
            <a:noFill/>
            <a:ln w="12700">
              <a:solidFill>
                <a:srgbClr val="BC37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6084" name="Line 20"/>
            <p:cNvSpPr>
              <a:spLocks noChangeShapeType="1"/>
            </p:cNvSpPr>
            <p:nvPr/>
          </p:nvSpPr>
          <p:spPr bwMode="auto">
            <a:xfrm>
              <a:off x="4146" y="2208"/>
              <a:ext cx="467" cy="0"/>
            </a:xfrm>
            <a:prstGeom prst="line">
              <a:avLst/>
            </a:prstGeom>
            <a:noFill/>
            <a:ln w="12700">
              <a:solidFill>
                <a:srgbClr val="BC37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6085" name="Line 21"/>
            <p:cNvSpPr>
              <a:spLocks noChangeShapeType="1"/>
            </p:cNvSpPr>
            <p:nvPr/>
          </p:nvSpPr>
          <p:spPr bwMode="auto">
            <a:xfrm>
              <a:off x="4138" y="2240"/>
              <a:ext cx="472" cy="0"/>
            </a:xfrm>
            <a:prstGeom prst="line">
              <a:avLst/>
            </a:prstGeom>
            <a:noFill/>
            <a:ln w="12700">
              <a:solidFill>
                <a:srgbClr val="BC37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6086" name="Line 22"/>
            <p:cNvSpPr>
              <a:spLocks noChangeShapeType="1"/>
            </p:cNvSpPr>
            <p:nvPr/>
          </p:nvSpPr>
          <p:spPr bwMode="auto">
            <a:xfrm>
              <a:off x="4174" y="1964"/>
              <a:ext cx="0" cy="312"/>
            </a:xfrm>
            <a:prstGeom prst="line">
              <a:avLst/>
            </a:prstGeom>
            <a:noFill/>
            <a:ln w="12700">
              <a:solidFill>
                <a:srgbClr val="BC37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6087" name="Line 23"/>
            <p:cNvSpPr>
              <a:spLocks noChangeShapeType="1"/>
            </p:cNvSpPr>
            <p:nvPr/>
          </p:nvSpPr>
          <p:spPr bwMode="auto">
            <a:xfrm>
              <a:off x="4214" y="1956"/>
              <a:ext cx="0" cy="312"/>
            </a:xfrm>
            <a:prstGeom prst="line">
              <a:avLst/>
            </a:prstGeom>
            <a:noFill/>
            <a:ln w="12700">
              <a:solidFill>
                <a:srgbClr val="BC37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6088" name="Line 24"/>
            <p:cNvSpPr>
              <a:spLocks noChangeShapeType="1"/>
            </p:cNvSpPr>
            <p:nvPr/>
          </p:nvSpPr>
          <p:spPr bwMode="auto">
            <a:xfrm>
              <a:off x="4254" y="1956"/>
              <a:ext cx="0" cy="312"/>
            </a:xfrm>
            <a:prstGeom prst="line">
              <a:avLst/>
            </a:prstGeom>
            <a:noFill/>
            <a:ln w="12700">
              <a:solidFill>
                <a:srgbClr val="BC37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6089" name="Line 25"/>
            <p:cNvSpPr>
              <a:spLocks noChangeShapeType="1"/>
            </p:cNvSpPr>
            <p:nvPr/>
          </p:nvSpPr>
          <p:spPr bwMode="auto">
            <a:xfrm>
              <a:off x="4294" y="1955"/>
              <a:ext cx="0" cy="312"/>
            </a:xfrm>
            <a:prstGeom prst="line">
              <a:avLst/>
            </a:prstGeom>
            <a:noFill/>
            <a:ln w="12700">
              <a:solidFill>
                <a:srgbClr val="BC37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6090" name="Line 26"/>
            <p:cNvSpPr>
              <a:spLocks noChangeShapeType="1"/>
            </p:cNvSpPr>
            <p:nvPr/>
          </p:nvSpPr>
          <p:spPr bwMode="auto">
            <a:xfrm>
              <a:off x="4334" y="1956"/>
              <a:ext cx="0" cy="312"/>
            </a:xfrm>
            <a:prstGeom prst="line">
              <a:avLst/>
            </a:prstGeom>
            <a:noFill/>
            <a:ln w="12700">
              <a:solidFill>
                <a:srgbClr val="BC37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6091" name="Line 27"/>
            <p:cNvSpPr>
              <a:spLocks noChangeShapeType="1"/>
            </p:cNvSpPr>
            <p:nvPr/>
          </p:nvSpPr>
          <p:spPr bwMode="auto">
            <a:xfrm>
              <a:off x="4374" y="1956"/>
              <a:ext cx="0" cy="312"/>
            </a:xfrm>
            <a:prstGeom prst="line">
              <a:avLst/>
            </a:prstGeom>
            <a:noFill/>
            <a:ln w="12700">
              <a:solidFill>
                <a:srgbClr val="BC37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6092" name="Line 28"/>
            <p:cNvSpPr>
              <a:spLocks noChangeShapeType="1"/>
            </p:cNvSpPr>
            <p:nvPr/>
          </p:nvSpPr>
          <p:spPr bwMode="auto">
            <a:xfrm>
              <a:off x="4414" y="1956"/>
              <a:ext cx="0" cy="312"/>
            </a:xfrm>
            <a:prstGeom prst="line">
              <a:avLst/>
            </a:prstGeom>
            <a:noFill/>
            <a:ln w="12700">
              <a:solidFill>
                <a:srgbClr val="BC37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6093" name="Line 29"/>
            <p:cNvSpPr>
              <a:spLocks noChangeShapeType="1"/>
            </p:cNvSpPr>
            <p:nvPr/>
          </p:nvSpPr>
          <p:spPr bwMode="auto">
            <a:xfrm>
              <a:off x="4451" y="1964"/>
              <a:ext cx="0" cy="312"/>
            </a:xfrm>
            <a:prstGeom prst="line">
              <a:avLst/>
            </a:prstGeom>
            <a:noFill/>
            <a:ln w="12700">
              <a:solidFill>
                <a:srgbClr val="BC37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6094" name="Line 30"/>
            <p:cNvSpPr>
              <a:spLocks noChangeShapeType="1"/>
            </p:cNvSpPr>
            <p:nvPr/>
          </p:nvSpPr>
          <p:spPr bwMode="auto">
            <a:xfrm flipV="1">
              <a:off x="4178" y="1849"/>
              <a:ext cx="99" cy="113"/>
            </a:xfrm>
            <a:prstGeom prst="line">
              <a:avLst/>
            </a:prstGeom>
            <a:noFill/>
            <a:ln w="12700">
              <a:solidFill>
                <a:srgbClr val="BC37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6095" name="Line 31"/>
            <p:cNvSpPr>
              <a:spLocks noChangeShapeType="1"/>
            </p:cNvSpPr>
            <p:nvPr/>
          </p:nvSpPr>
          <p:spPr bwMode="auto">
            <a:xfrm flipV="1">
              <a:off x="4455" y="1845"/>
              <a:ext cx="93" cy="115"/>
            </a:xfrm>
            <a:prstGeom prst="line">
              <a:avLst/>
            </a:prstGeom>
            <a:noFill/>
            <a:ln w="12700">
              <a:solidFill>
                <a:srgbClr val="BC37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6096" name="Line 32"/>
            <p:cNvSpPr>
              <a:spLocks noChangeShapeType="1"/>
            </p:cNvSpPr>
            <p:nvPr/>
          </p:nvSpPr>
          <p:spPr bwMode="auto">
            <a:xfrm flipV="1">
              <a:off x="4216" y="1847"/>
              <a:ext cx="99" cy="113"/>
            </a:xfrm>
            <a:prstGeom prst="line">
              <a:avLst/>
            </a:prstGeom>
            <a:noFill/>
            <a:ln w="12700">
              <a:solidFill>
                <a:srgbClr val="BC37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6097" name="Line 33"/>
            <p:cNvSpPr>
              <a:spLocks noChangeShapeType="1"/>
            </p:cNvSpPr>
            <p:nvPr/>
          </p:nvSpPr>
          <p:spPr bwMode="auto">
            <a:xfrm flipV="1">
              <a:off x="4256" y="1843"/>
              <a:ext cx="99" cy="113"/>
            </a:xfrm>
            <a:prstGeom prst="line">
              <a:avLst/>
            </a:prstGeom>
            <a:noFill/>
            <a:ln w="12700">
              <a:solidFill>
                <a:srgbClr val="BC37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6098" name="Line 34"/>
            <p:cNvSpPr>
              <a:spLocks noChangeShapeType="1"/>
            </p:cNvSpPr>
            <p:nvPr/>
          </p:nvSpPr>
          <p:spPr bwMode="auto">
            <a:xfrm flipV="1">
              <a:off x="4298" y="1846"/>
              <a:ext cx="99" cy="113"/>
            </a:xfrm>
            <a:prstGeom prst="line">
              <a:avLst/>
            </a:prstGeom>
            <a:noFill/>
            <a:ln w="12700">
              <a:solidFill>
                <a:srgbClr val="BC37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6099" name="Line 35"/>
            <p:cNvSpPr>
              <a:spLocks noChangeShapeType="1"/>
            </p:cNvSpPr>
            <p:nvPr/>
          </p:nvSpPr>
          <p:spPr bwMode="auto">
            <a:xfrm flipV="1">
              <a:off x="4333" y="1849"/>
              <a:ext cx="99" cy="113"/>
            </a:xfrm>
            <a:prstGeom prst="line">
              <a:avLst/>
            </a:prstGeom>
            <a:noFill/>
            <a:ln w="12700">
              <a:solidFill>
                <a:srgbClr val="BC37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6100" name="Line 36"/>
            <p:cNvSpPr>
              <a:spLocks noChangeShapeType="1"/>
            </p:cNvSpPr>
            <p:nvPr/>
          </p:nvSpPr>
          <p:spPr bwMode="auto">
            <a:xfrm flipV="1">
              <a:off x="4378" y="1844"/>
              <a:ext cx="99" cy="113"/>
            </a:xfrm>
            <a:prstGeom prst="line">
              <a:avLst/>
            </a:prstGeom>
            <a:noFill/>
            <a:ln w="12700">
              <a:solidFill>
                <a:srgbClr val="BC37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6101" name="Line 37"/>
            <p:cNvSpPr>
              <a:spLocks noChangeShapeType="1"/>
            </p:cNvSpPr>
            <p:nvPr/>
          </p:nvSpPr>
          <p:spPr bwMode="auto">
            <a:xfrm flipV="1">
              <a:off x="4416" y="1846"/>
              <a:ext cx="99" cy="113"/>
            </a:xfrm>
            <a:prstGeom prst="line">
              <a:avLst/>
            </a:prstGeom>
            <a:noFill/>
            <a:ln w="12700">
              <a:solidFill>
                <a:srgbClr val="BC37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6102" name="Line 38"/>
            <p:cNvSpPr>
              <a:spLocks noChangeShapeType="1"/>
            </p:cNvSpPr>
            <p:nvPr/>
          </p:nvSpPr>
          <p:spPr bwMode="auto">
            <a:xfrm>
              <a:off x="4173" y="1934"/>
              <a:ext cx="453" cy="0"/>
            </a:xfrm>
            <a:prstGeom prst="line">
              <a:avLst/>
            </a:prstGeom>
            <a:noFill/>
            <a:ln w="12700">
              <a:solidFill>
                <a:srgbClr val="BC37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6103" name="Line 39"/>
            <p:cNvSpPr>
              <a:spLocks noChangeShapeType="1"/>
            </p:cNvSpPr>
            <p:nvPr/>
          </p:nvSpPr>
          <p:spPr bwMode="auto">
            <a:xfrm>
              <a:off x="4193" y="1913"/>
              <a:ext cx="454" cy="0"/>
            </a:xfrm>
            <a:prstGeom prst="line">
              <a:avLst/>
            </a:prstGeom>
            <a:noFill/>
            <a:ln w="12700">
              <a:solidFill>
                <a:srgbClr val="BC37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6104" name="Line 40"/>
            <p:cNvSpPr>
              <a:spLocks noChangeShapeType="1"/>
            </p:cNvSpPr>
            <p:nvPr/>
          </p:nvSpPr>
          <p:spPr bwMode="auto">
            <a:xfrm>
              <a:off x="4207" y="1889"/>
              <a:ext cx="459" cy="0"/>
            </a:xfrm>
            <a:prstGeom prst="line">
              <a:avLst/>
            </a:prstGeom>
            <a:noFill/>
            <a:ln w="12700">
              <a:solidFill>
                <a:srgbClr val="BC37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6105" name="Line 41"/>
            <p:cNvSpPr>
              <a:spLocks noChangeShapeType="1"/>
            </p:cNvSpPr>
            <p:nvPr/>
          </p:nvSpPr>
          <p:spPr bwMode="auto">
            <a:xfrm>
              <a:off x="4228" y="1867"/>
              <a:ext cx="446" cy="0"/>
            </a:xfrm>
            <a:prstGeom prst="line">
              <a:avLst/>
            </a:prstGeom>
            <a:noFill/>
            <a:ln w="12700">
              <a:solidFill>
                <a:srgbClr val="BC37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6106" name="Line 42"/>
            <p:cNvSpPr>
              <a:spLocks noChangeShapeType="1"/>
            </p:cNvSpPr>
            <p:nvPr/>
          </p:nvSpPr>
          <p:spPr bwMode="auto">
            <a:xfrm flipV="1">
              <a:off x="4490" y="1853"/>
              <a:ext cx="93" cy="115"/>
            </a:xfrm>
            <a:prstGeom prst="line">
              <a:avLst/>
            </a:prstGeom>
            <a:noFill/>
            <a:ln w="12700">
              <a:solidFill>
                <a:srgbClr val="BC37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6107" name="Line 43"/>
            <p:cNvSpPr>
              <a:spLocks noChangeShapeType="1"/>
            </p:cNvSpPr>
            <p:nvPr/>
          </p:nvSpPr>
          <p:spPr bwMode="auto">
            <a:xfrm flipV="1">
              <a:off x="4527" y="1850"/>
              <a:ext cx="93" cy="115"/>
            </a:xfrm>
            <a:prstGeom prst="line">
              <a:avLst/>
            </a:prstGeom>
            <a:noFill/>
            <a:ln w="12700">
              <a:solidFill>
                <a:srgbClr val="BC37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6108" name="Line 44"/>
            <p:cNvSpPr>
              <a:spLocks noChangeShapeType="1"/>
            </p:cNvSpPr>
            <p:nvPr/>
          </p:nvSpPr>
          <p:spPr bwMode="auto">
            <a:xfrm flipV="1">
              <a:off x="4558" y="1853"/>
              <a:ext cx="93" cy="115"/>
            </a:xfrm>
            <a:prstGeom prst="line">
              <a:avLst/>
            </a:prstGeom>
            <a:noFill/>
            <a:ln w="12700">
              <a:solidFill>
                <a:srgbClr val="BC37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6109" name="Line 45"/>
            <p:cNvSpPr>
              <a:spLocks noChangeShapeType="1"/>
            </p:cNvSpPr>
            <p:nvPr/>
          </p:nvSpPr>
          <p:spPr bwMode="auto">
            <a:xfrm flipV="1">
              <a:off x="4622" y="1826"/>
              <a:ext cx="65" cy="134"/>
            </a:xfrm>
            <a:prstGeom prst="line">
              <a:avLst/>
            </a:prstGeom>
            <a:noFill/>
            <a:ln w="12700">
              <a:solidFill>
                <a:srgbClr val="BC37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6110" name="Line 46"/>
            <p:cNvSpPr>
              <a:spLocks noChangeShapeType="1"/>
            </p:cNvSpPr>
            <p:nvPr/>
          </p:nvSpPr>
          <p:spPr bwMode="auto">
            <a:xfrm>
              <a:off x="4488" y="1962"/>
              <a:ext cx="0" cy="312"/>
            </a:xfrm>
            <a:prstGeom prst="line">
              <a:avLst/>
            </a:prstGeom>
            <a:noFill/>
            <a:ln w="12700">
              <a:solidFill>
                <a:srgbClr val="BC37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6111" name="Line 47"/>
            <p:cNvSpPr>
              <a:spLocks noChangeShapeType="1"/>
            </p:cNvSpPr>
            <p:nvPr/>
          </p:nvSpPr>
          <p:spPr bwMode="auto">
            <a:xfrm>
              <a:off x="4528" y="1956"/>
              <a:ext cx="0" cy="312"/>
            </a:xfrm>
            <a:prstGeom prst="line">
              <a:avLst/>
            </a:prstGeom>
            <a:noFill/>
            <a:ln w="12700">
              <a:solidFill>
                <a:srgbClr val="BC37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6112" name="Line 48"/>
            <p:cNvSpPr>
              <a:spLocks noChangeShapeType="1"/>
            </p:cNvSpPr>
            <p:nvPr/>
          </p:nvSpPr>
          <p:spPr bwMode="auto">
            <a:xfrm>
              <a:off x="4559" y="1961"/>
              <a:ext cx="0" cy="312"/>
            </a:xfrm>
            <a:prstGeom prst="line">
              <a:avLst/>
            </a:prstGeom>
            <a:noFill/>
            <a:ln w="12700">
              <a:solidFill>
                <a:srgbClr val="BC37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6113" name="Line 49"/>
            <p:cNvSpPr>
              <a:spLocks noChangeShapeType="1"/>
            </p:cNvSpPr>
            <p:nvPr/>
          </p:nvSpPr>
          <p:spPr bwMode="auto">
            <a:xfrm>
              <a:off x="4591" y="1961"/>
              <a:ext cx="0" cy="312"/>
            </a:xfrm>
            <a:prstGeom prst="line">
              <a:avLst/>
            </a:prstGeom>
            <a:noFill/>
            <a:ln w="12700">
              <a:solidFill>
                <a:srgbClr val="BC37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6114" name="Line 50"/>
            <p:cNvSpPr>
              <a:spLocks noChangeShapeType="1"/>
            </p:cNvSpPr>
            <p:nvPr/>
          </p:nvSpPr>
          <p:spPr bwMode="auto">
            <a:xfrm>
              <a:off x="4620" y="1956"/>
              <a:ext cx="0" cy="312"/>
            </a:xfrm>
            <a:prstGeom prst="line">
              <a:avLst/>
            </a:prstGeom>
            <a:noFill/>
            <a:ln w="12700">
              <a:solidFill>
                <a:srgbClr val="BC37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6115" name="Rectangle 51"/>
            <p:cNvSpPr>
              <a:spLocks noChangeArrowheads="1"/>
            </p:cNvSpPr>
            <p:nvPr/>
          </p:nvSpPr>
          <p:spPr bwMode="auto">
            <a:xfrm>
              <a:off x="4393" y="2020"/>
              <a:ext cx="396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+mn-cs"/>
                </a:rPr>
                <a:t>BAG</a:t>
              </a:r>
            </a:p>
          </p:txBody>
        </p:sp>
      </p:grpSp>
      <p:sp>
        <p:nvSpPr>
          <p:cNvPr id="216116" name="Arc 52"/>
          <p:cNvSpPr>
            <a:spLocks/>
          </p:cNvSpPr>
          <p:nvPr/>
        </p:nvSpPr>
        <p:spPr bwMode="auto">
          <a:xfrm rot="3503924">
            <a:off x="7031832" y="3618706"/>
            <a:ext cx="627062" cy="669925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545"/>
              <a:gd name="T2" fmla="*/ 1542 w 21600"/>
              <a:gd name="T3" fmla="*/ 21545 h 21545"/>
              <a:gd name="T4" fmla="*/ 0 w 21600"/>
              <a:gd name="T5" fmla="*/ 0 h 21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45" fill="none" extrusionOk="0">
                <a:moveTo>
                  <a:pt x="21600" y="0"/>
                </a:moveTo>
                <a:cubicBezTo>
                  <a:pt x="21600" y="11331"/>
                  <a:pt x="12844" y="20735"/>
                  <a:pt x="1541" y="21544"/>
                </a:cubicBezTo>
              </a:path>
              <a:path w="21600" h="21545" stroke="0" extrusionOk="0">
                <a:moveTo>
                  <a:pt x="21600" y="0"/>
                </a:moveTo>
                <a:cubicBezTo>
                  <a:pt x="21600" y="11331"/>
                  <a:pt x="12844" y="20735"/>
                  <a:pt x="1541" y="21544"/>
                </a:cubicBezTo>
                <a:lnTo>
                  <a:pt x="0" y="0"/>
                </a:lnTo>
                <a:close/>
              </a:path>
            </a:pathLst>
          </a:custGeom>
          <a:noFill/>
          <a:ln w="76200" cap="rnd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6117" name="AutoShape 53"/>
          <p:cNvSpPr>
            <a:spLocks noChangeArrowheads="1"/>
          </p:cNvSpPr>
          <p:nvPr/>
        </p:nvSpPr>
        <p:spPr bwMode="auto">
          <a:xfrm rot="19920000" flipH="1" flipV="1">
            <a:off x="6108700" y="5534025"/>
            <a:ext cx="1143000" cy="279400"/>
          </a:xfrm>
          <a:prstGeom prst="rightArrow">
            <a:avLst>
              <a:gd name="adj1" fmla="val 50000"/>
              <a:gd name="adj2" fmla="val 96477"/>
            </a:avLst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216118" name="Picture 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1863725"/>
            <a:ext cx="2276475" cy="20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119" name="Rectangle 55"/>
          <p:cNvSpPr>
            <a:spLocks noChangeArrowheads="1"/>
          </p:cNvSpPr>
          <p:nvPr/>
        </p:nvSpPr>
        <p:spPr bwMode="auto">
          <a:xfrm>
            <a:off x="3657600" y="4694238"/>
            <a:ext cx="2286000" cy="990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6120" name="Text Box 56"/>
          <p:cNvSpPr txBox="1">
            <a:spLocks noChangeArrowheads="1"/>
          </p:cNvSpPr>
          <p:nvPr/>
        </p:nvSpPr>
        <p:spPr bwMode="auto">
          <a:xfrm>
            <a:off x="457200" y="1600200"/>
            <a:ext cx="228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charset="0"/>
                <a:cs typeface="+mn-cs"/>
              </a:rPr>
              <a:t>EXACT AN 6000</a:t>
            </a:r>
          </a:p>
        </p:txBody>
      </p:sp>
      <p:sp>
        <p:nvSpPr>
          <p:cNvPr id="216121" name="Text Box 57"/>
          <p:cNvSpPr txBox="1">
            <a:spLocks noChangeArrowheads="1"/>
          </p:cNvSpPr>
          <p:nvPr/>
        </p:nvSpPr>
        <p:spPr bwMode="auto">
          <a:xfrm>
            <a:off x="457200" y="3124200"/>
            <a:ext cx="228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charset="0"/>
                <a:cs typeface="+mn-cs"/>
              </a:rPr>
              <a:t>EDS System</a:t>
            </a:r>
          </a:p>
        </p:txBody>
      </p:sp>
      <p:sp>
        <p:nvSpPr>
          <p:cNvPr id="216122" name="Text Box 58"/>
          <p:cNvSpPr txBox="1">
            <a:spLocks noChangeArrowheads="1"/>
          </p:cNvSpPr>
          <p:nvPr/>
        </p:nvSpPr>
        <p:spPr bwMode="auto">
          <a:xfrm>
            <a:off x="533400" y="5684838"/>
            <a:ext cx="228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charset="0"/>
                <a:cs typeface="+mn-cs"/>
              </a:rPr>
              <a:t>Bag Viewing Station</a:t>
            </a:r>
          </a:p>
        </p:txBody>
      </p:sp>
      <p:sp>
        <p:nvSpPr>
          <p:cNvPr id="216123" name="Text Box 59"/>
          <p:cNvSpPr txBox="1">
            <a:spLocks noChangeArrowheads="1"/>
          </p:cNvSpPr>
          <p:nvPr/>
        </p:nvSpPr>
        <p:spPr bwMode="auto">
          <a:xfrm>
            <a:off x="228600" y="5913438"/>
            <a:ext cx="32766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 charset="0"/>
                <a:cs typeface="+mn-cs"/>
              </a:rPr>
              <a:t>Bag Image is Presented to Operator Using Baggage Viewing Station for Final Assessment</a:t>
            </a:r>
          </a:p>
        </p:txBody>
      </p:sp>
      <p:sp>
        <p:nvSpPr>
          <p:cNvPr id="216124" name="Text Box 60"/>
          <p:cNvSpPr txBox="1">
            <a:spLocks noChangeArrowheads="1"/>
          </p:cNvSpPr>
          <p:nvPr/>
        </p:nvSpPr>
        <p:spPr bwMode="auto">
          <a:xfrm>
            <a:off x="2971800" y="1524000"/>
            <a:ext cx="228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charset="0"/>
                <a:cs typeface="+mn-cs"/>
              </a:rPr>
              <a:t>X-ray tube</a:t>
            </a:r>
          </a:p>
        </p:txBody>
      </p:sp>
      <p:sp>
        <p:nvSpPr>
          <p:cNvPr id="216125" name="Text Box 61"/>
          <p:cNvSpPr txBox="1">
            <a:spLocks noChangeArrowheads="1"/>
          </p:cNvSpPr>
          <p:nvPr/>
        </p:nvSpPr>
        <p:spPr bwMode="auto">
          <a:xfrm>
            <a:off x="4419600" y="1524000"/>
            <a:ext cx="228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charset="0"/>
                <a:cs typeface="+mn-cs"/>
              </a:rPr>
              <a:t>Gantry</a:t>
            </a:r>
          </a:p>
        </p:txBody>
      </p:sp>
      <p:sp>
        <p:nvSpPr>
          <p:cNvPr id="216126" name="Line 62"/>
          <p:cNvSpPr>
            <a:spLocks noChangeShapeType="1"/>
          </p:cNvSpPr>
          <p:nvPr/>
        </p:nvSpPr>
        <p:spPr bwMode="auto">
          <a:xfrm>
            <a:off x="4419600" y="1752600"/>
            <a:ext cx="304800" cy="2286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6127" name="Line 63"/>
          <p:cNvSpPr>
            <a:spLocks noChangeShapeType="1"/>
          </p:cNvSpPr>
          <p:nvPr/>
        </p:nvSpPr>
        <p:spPr bwMode="auto">
          <a:xfrm flipH="1">
            <a:off x="5181600" y="1828800"/>
            <a:ext cx="381000" cy="457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6128" name="Line 64"/>
          <p:cNvSpPr>
            <a:spLocks noChangeShapeType="1"/>
          </p:cNvSpPr>
          <p:nvPr/>
        </p:nvSpPr>
        <p:spPr bwMode="auto">
          <a:xfrm>
            <a:off x="7162800" y="1935163"/>
            <a:ext cx="304800" cy="274637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6129" name="Text Box 65"/>
          <p:cNvSpPr txBox="1">
            <a:spLocks noChangeArrowheads="1"/>
          </p:cNvSpPr>
          <p:nvPr/>
        </p:nvSpPr>
        <p:spPr bwMode="auto">
          <a:xfrm>
            <a:off x="6248400" y="4237038"/>
            <a:ext cx="182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charset="0"/>
                <a:cs typeface="+mn-cs"/>
              </a:rPr>
              <a:t>Detector Array</a:t>
            </a:r>
          </a:p>
        </p:txBody>
      </p:sp>
      <p:sp>
        <p:nvSpPr>
          <p:cNvPr id="216130" name="Line 66"/>
          <p:cNvSpPr>
            <a:spLocks noChangeShapeType="1"/>
          </p:cNvSpPr>
          <p:nvPr/>
        </p:nvSpPr>
        <p:spPr bwMode="auto">
          <a:xfrm flipV="1">
            <a:off x="6553200" y="4038600"/>
            <a:ext cx="381000" cy="19843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6131" name="Text Box 67"/>
          <p:cNvSpPr txBox="1">
            <a:spLocks noChangeArrowheads="1"/>
          </p:cNvSpPr>
          <p:nvPr/>
        </p:nvSpPr>
        <p:spPr bwMode="auto">
          <a:xfrm>
            <a:off x="3276600" y="5913438"/>
            <a:ext cx="31242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charset="0"/>
                <a:cs typeface="+mn-cs"/>
              </a:rPr>
              <a:t>Detection Algorithm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charset="0"/>
                <a:cs typeface="+mn-cs"/>
              </a:rPr>
              <a:t>Analysis of 100% of Bag is Performed on CT Image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</a:pPr>
            <a:endParaRPr lang="en-US" sz="1400" b="1" dirty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sp>
        <p:nvSpPr>
          <p:cNvPr id="216132" name="Text Box 68"/>
          <p:cNvSpPr txBox="1">
            <a:spLocks noChangeArrowheads="1"/>
          </p:cNvSpPr>
          <p:nvPr/>
        </p:nvSpPr>
        <p:spPr bwMode="auto">
          <a:xfrm>
            <a:off x="6096000" y="1463675"/>
            <a:ext cx="3048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charset="0"/>
                <a:cs typeface="+mn-cs"/>
              </a:rPr>
              <a:t>X-ray tube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charset="0"/>
                <a:cs typeface="+mn-cs"/>
              </a:rPr>
              <a:t>Breaks bag into numerous voxels</a:t>
            </a:r>
          </a:p>
        </p:txBody>
      </p:sp>
      <p:sp>
        <p:nvSpPr>
          <p:cNvPr id="216133" name="Text Box 69"/>
          <p:cNvSpPr txBox="1">
            <a:spLocks noChangeArrowheads="1"/>
          </p:cNvSpPr>
          <p:nvPr/>
        </p:nvSpPr>
        <p:spPr bwMode="auto">
          <a:xfrm>
            <a:off x="2057400" y="3429000"/>
            <a:ext cx="1295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charset="0"/>
                <a:cs typeface="+mn-cs"/>
              </a:rPr>
              <a:t>Detector</a:t>
            </a:r>
            <a:br>
              <a:rPr lang="en-US" sz="1400" b="1" dirty="0">
                <a:solidFill>
                  <a:prstClr val="black"/>
                </a:solidFill>
                <a:latin typeface="Arial" charset="0"/>
                <a:cs typeface="+mn-cs"/>
              </a:rPr>
            </a:br>
            <a:r>
              <a:rPr lang="en-US" sz="1400" b="1" dirty="0">
                <a:solidFill>
                  <a:prstClr val="black"/>
                </a:solidFill>
                <a:latin typeface="Arial" charset="0"/>
                <a:cs typeface="+mn-cs"/>
              </a:rPr>
              <a:t>Array</a:t>
            </a:r>
          </a:p>
        </p:txBody>
      </p:sp>
      <p:sp>
        <p:nvSpPr>
          <p:cNvPr id="216134" name="Line 70"/>
          <p:cNvSpPr>
            <a:spLocks noChangeShapeType="1"/>
          </p:cNvSpPr>
          <p:nvPr/>
        </p:nvSpPr>
        <p:spPr bwMode="auto">
          <a:xfrm flipV="1">
            <a:off x="3124200" y="3352800"/>
            <a:ext cx="1295400" cy="3048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6135" name="Line 71"/>
          <p:cNvSpPr>
            <a:spLocks noChangeShapeType="1"/>
          </p:cNvSpPr>
          <p:nvPr/>
        </p:nvSpPr>
        <p:spPr bwMode="auto">
          <a:xfrm flipV="1">
            <a:off x="4724400" y="5684838"/>
            <a:ext cx="0" cy="2286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6136" name="Text Box 72"/>
          <p:cNvSpPr txBox="1">
            <a:spLocks noChangeArrowheads="1"/>
          </p:cNvSpPr>
          <p:nvPr/>
        </p:nvSpPr>
        <p:spPr bwMode="auto">
          <a:xfrm>
            <a:off x="6096000" y="4465638"/>
            <a:ext cx="28194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 charset="0"/>
                <a:cs typeface="+mn-cs"/>
              </a:rPr>
              <a:t>X-ray Measurements are Processed to Provide Total Image of Bag for Threat Analysis</a:t>
            </a:r>
          </a:p>
        </p:txBody>
      </p:sp>
      <p:pic>
        <p:nvPicPr>
          <p:cNvPr id="216137" name="Picture 7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1939925"/>
            <a:ext cx="1335087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139" name="Picture 7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770438"/>
            <a:ext cx="22860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Checked Baggage CT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8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924612"/>
              </p:ext>
            </p:extLst>
          </p:nvPr>
        </p:nvGraphicFramePr>
        <p:xfrm>
          <a:off x="385855" y="1393535"/>
          <a:ext cx="4640851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Image Document" r:id="rId3" imgW="6076800" imgH="4191120" progId="WangImage.Document">
                  <p:embed/>
                </p:oleObj>
              </mc:Choice>
              <mc:Fallback>
                <p:oleObj name="Image Document" r:id="rId3" imgW="6076800" imgH="4191120" progId="WangImage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855" y="1393535"/>
                        <a:ext cx="4640851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587038"/>
              </p:ext>
            </p:extLst>
          </p:nvPr>
        </p:nvGraphicFramePr>
        <p:xfrm>
          <a:off x="4956050" y="1662370"/>
          <a:ext cx="3954463" cy="295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Image Document" r:id="rId5" imgW="5467320" imgH="4086360" progId="WangImage.Document">
                  <p:embed/>
                </p:oleObj>
              </mc:Choice>
              <mc:Fallback>
                <p:oleObj name="Image Document" r:id="rId5" imgW="5467320" imgH="4086360" progId="WangImage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6050" y="1662370"/>
                        <a:ext cx="3954463" cy="295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629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Nutating Slice Reconstruction</a:t>
            </a:r>
          </a:p>
        </p:txBody>
      </p:sp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2872244" y="4427530"/>
            <a:ext cx="4194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</a:rPr>
              <a:t>NSR used is Analogic/L3 scanner circa 1996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65" y="4919714"/>
            <a:ext cx="658495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645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</a:t>
            </a:r>
            <a:r>
              <a:rPr lang="en-US" dirty="0" smtClean="0"/>
              <a:t>CT Images</a:t>
            </a:r>
            <a:endParaRPr lang="en-US" dirty="0"/>
          </a:p>
        </p:txBody>
      </p:sp>
      <p:pic>
        <p:nvPicPr>
          <p:cNvPr id="6338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4" t="15364" r="4329" b="18489"/>
          <a:stretch>
            <a:fillRect/>
          </a:stretch>
        </p:blipFill>
        <p:spPr bwMode="auto">
          <a:xfrm>
            <a:off x="423863" y="1662113"/>
            <a:ext cx="4608512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38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695" y="1316586"/>
            <a:ext cx="2921000" cy="349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2790" y="5656490"/>
            <a:ext cx="4418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Reconstructed with 2D parallel back-projection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29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4" name="Rectangle 4"/>
          <p:cNvSpPr>
            <a:spLocks noRot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Dual Energy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Reconstruction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074" name="Object 2"/>
          <p:cNvGraphicFramePr>
            <a:graphicFrameLocks/>
          </p:cNvGraphicFramePr>
          <p:nvPr/>
        </p:nvGraphicFramePr>
        <p:xfrm>
          <a:off x="525463" y="2870200"/>
          <a:ext cx="3651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3" name="Equation" r:id="rId3" imgW="177480" imgH="215640" progId="Equation.3">
                  <p:embed/>
                </p:oleObj>
              </mc:Choice>
              <mc:Fallback>
                <p:oleObj name="Equation" r:id="rId3" imgW="177480" imgH="21564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2870200"/>
                        <a:ext cx="365125" cy="3651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FF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/>
          </p:cNvGraphicFramePr>
          <p:nvPr/>
        </p:nvGraphicFramePr>
        <p:xfrm>
          <a:off x="514350" y="2311400"/>
          <a:ext cx="3651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4" name="Equation" r:id="rId5" imgW="203040" imgH="215640" progId="Equation.3">
                  <p:embed/>
                </p:oleObj>
              </mc:Choice>
              <mc:Fallback>
                <p:oleObj name="Equation" r:id="rId5" imgW="203040" imgH="21564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2311400"/>
                        <a:ext cx="365125" cy="3746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FF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AutoShape 7"/>
          <p:cNvSpPr>
            <a:spLocks noChangeArrowheads="1"/>
          </p:cNvSpPr>
          <p:nvPr/>
        </p:nvSpPr>
        <p:spPr bwMode="auto">
          <a:xfrm>
            <a:off x="1389063" y="2260600"/>
            <a:ext cx="1370012" cy="9906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Dual energy</a:t>
            </a:r>
          </a:p>
          <a:p>
            <a:pPr algn="ctr"/>
            <a:r>
              <a:rPr lang="en-US" dirty="0"/>
              <a:t>Decomposition</a:t>
            </a:r>
          </a:p>
        </p:txBody>
      </p:sp>
      <p:graphicFrame>
        <p:nvGraphicFramePr>
          <p:cNvPr id="3076" name="Object 4"/>
          <p:cNvGraphicFramePr>
            <a:graphicFrameLocks/>
          </p:cNvGraphicFramePr>
          <p:nvPr/>
        </p:nvGraphicFramePr>
        <p:xfrm>
          <a:off x="3168650" y="2852738"/>
          <a:ext cx="3651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5" name="Equation" r:id="rId7" imgW="203040" imgH="241200" progId="Equation.3">
                  <p:embed/>
                </p:oleObj>
              </mc:Choice>
              <mc:Fallback>
                <p:oleObj name="Equation" r:id="rId7" imgW="203040" imgH="2412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650" y="2852738"/>
                        <a:ext cx="365125" cy="3651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FF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AutoShape 9"/>
          <p:cNvSpPr>
            <a:spLocks noChangeArrowheads="1"/>
          </p:cNvSpPr>
          <p:nvPr/>
        </p:nvSpPr>
        <p:spPr bwMode="auto">
          <a:xfrm>
            <a:off x="3921125" y="2257425"/>
            <a:ext cx="684213" cy="3810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FBP</a:t>
            </a:r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5033963" y="2276475"/>
          <a:ext cx="36512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6" name="Equation" r:id="rId9" imgW="152280" imgH="164880" progId="Equation.3">
                  <p:embed/>
                </p:oleObj>
              </mc:Choice>
              <mc:Fallback>
                <p:oleObj name="Equation" r:id="rId9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3963" y="2276475"/>
                        <a:ext cx="365125" cy="3825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FF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/>
          </p:cNvGraphicFramePr>
          <p:nvPr/>
        </p:nvGraphicFramePr>
        <p:xfrm>
          <a:off x="5016500" y="2895600"/>
          <a:ext cx="3651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7" name="Equation" r:id="rId11" imgW="190440" imgH="241200" progId="Equation.3">
                  <p:embed/>
                </p:oleObj>
              </mc:Choice>
              <mc:Fallback>
                <p:oleObj name="Equation" r:id="rId11" imgW="190440" imgH="2412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2895600"/>
                        <a:ext cx="365125" cy="3651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FF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AutoShape 12"/>
          <p:cNvSpPr>
            <a:spLocks noChangeArrowheads="1"/>
          </p:cNvSpPr>
          <p:nvPr/>
        </p:nvSpPr>
        <p:spPr bwMode="auto">
          <a:xfrm>
            <a:off x="3943350" y="2857500"/>
            <a:ext cx="684213" cy="3810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FBP</a:t>
            </a:r>
          </a:p>
        </p:txBody>
      </p:sp>
      <p:sp>
        <p:nvSpPr>
          <p:cNvPr id="3084" name="Line 13"/>
          <p:cNvSpPr>
            <a:spLocks noChangeShapeType="1"/>
          </p:cNvSpPr>
          <p:nvPr/>
        </p:nvSpPr>
        <p:spPr bwMode="auto">
          <a:xfrm>
            <a:off x="895350" y="2489200"/>
            <a:ext cx="4889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85" name="Line 14"/>
          <p:cNvSpPr>
            <a:spLocks noChangeShapeType="1"/>
          </p:cNvSpPr>
          <p:nvPr/>
        </p:nvSpPr>
        <p:spPr bwMode="auto">
          <a:xfrm>
            <a:off x="904875" y="3063875"/>
            <a:ext cx="479425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86" name="Line 15"/>
          <p:cNvSpPr>
            <a:spLocks noChangeShapeType="1"/>
          </p:cNvSpPr>
          <p:nvPr/>
        </p:nvSpPr>
        <p:spPr bwMode="auto">
          <a:xfrm>
            <a:off x="2762250" y="3028950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87" name="Line 16"/>
          <p:cNvSpPr>
            <a:spLocks noChangeShapeType="1"/>
          </p:cNvSpPr>
          <p:nvPr/>
        </p:nvSpPr>
        <p:spPr bwMode="auto">
          <a:xfrm>
            <a:off x="3540125" y="3048000"/>
            <a:ext cx="400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88" name="Line 17"/>
          <p:cNvSpPr>
            <a:spLocks noChangeShapeType="1"/>
          </p:cNvSpPr>
          <p:nvPr/>
        </p:nvSpPr>
        <p:spPr bwMode="auto">
          <a:xfrm>
            <a:off x="4629150" y="3067050"/>
            <a:ext cx="3810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89" name="Line 18"/>
          <p:cNvSpPr>
            <a:spLocks noChangeShapeType="1"/>
          </p:cNvSpPr>
          <p:nvPr/>
        </p:nvSpPr>
        <p:spPr bwMode="auto">
          <a:xfrm flipV="1">
            <a:off x="1111250" y="2012950"/>
            <a:ext cx="0" cy="469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90" name="Line 19"/>
          <p:cNvSpPr>
            <a:spLocks noChangeShapeType="1"/>
          </p:cNvSpPr>
          <p:nvPr/>
        </p:nvSpPr>
        <p:spPr bwMode="auto">
          <a:xfrm>
            <a:off x="1111250" y="2012950"/>
            <a:ext cx="2282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91" name="Line 20"/>
          <p:cNvSpPr>
            <a:spLocks noChangeShapeType="1"/>
          </p:cNvSpPr>
          <p:nvPr/>
        </p:nvSpPr>
        <p:spPr bwMode="auto">
          <a:xfrm>
            <a:off x="3394075" y="2012950"/>
            <a:ext cx="0" cy="42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92" name="Line 21"/>
          <p:cNvSpPr>
            <a:spLocks noChangeShapeType="1"/>
          </p:cNvSpPr>
          <p:nvPr/>
        </p:nvSpPr>
        <p:spPr bwMode="auto">
          <a:xfrm flipV="1">
            <a:off x="3390900" y="2438400"/>
            <a:ext cx="51752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93" name="Line 22"/>
          <p:cNvSpPr>
            <a:spLocks noChangeShapeType="1"/>
          </p:cNvSpPr>
          <p:nvPr/>
        </p:nvSpPr>
        <p:spPr bwMode="auto">
          <a:xfrm>
            <a:off x="4610100" y="2447925"/>
            <a:ext cx="4222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94" name="AutoShape 23"/>
          <p:cNvSpPr>
            <a:spLocks noChangeArrowheads="1"/>
          </p:cNvSpPr>
          <p:nvPr/>
        </p:nvSpPr>
        <p:spPr bwMode="auto">
          <a:xfrm>
            <a:off x="5418138" y="4486275"/>
            <a:ext cx="1370012" cy="9906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/>
              <a:t>Explosive</a:t>
            </a:r>
          </a:p>
          <a:p>
            <a:pPr algn="ctr"/>
            <a:r>
              <a:rPr lang="en-US" sz="2400" dirty="0"/>
              <a:t>Detection</a:t>
            </a:r>
          </a:p>
        </p:txBody>
      </p:sp>
      <p:graphicFrame>
        <p:nvGraphicFramePr>
          <p:cNvPr id="3079" name="Object 7"/>
          <p:cNvGraphicFramePr>
            <a:graphicFrameLocks/>
          </p:cNvGraphicFramePr>
          <p:nvPr/>
        </p:nvGraphicFramePr>
        <p:xfrm>
          <a:off x="5362575" y="3589338"/>
          <a:ext cx="547688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8" name="Equation" r:id="rId13" imgW="253800" imgH="241200" progId="Equation.3">
                  <p:embed/>
                </p:oleObj>
              </mc:Choice>
              <mc:Fallback>
                <p:oleObj name="Equation" r:id="rId13" imgW="253800" imgH="2412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575" y="3589338"/>
                        <a:ext cx="547688" cy="54768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FF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5" name="Line 25"/>
          <p:cNvSpPr>
            <a:spLocks noChangeShapeType="1"/>
          </p:cNvSpPr>
          <p:nvPr/>
        </p:nvSpPr>
        <p:spPr bwMode="auto">
          <a:xfrm>
            <a:off x="5381625" y="3079750"/>
            <a:ext cx="20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96" name="Line 26"/>
          <p:cNvSpPr>
            <a:spLocks noChangeShapeType="1"/>
          </p:cNvSpPr>
          <p:nvPr/>
        </p:nvSpPr>
        <p:spPr bwMode="auto">
          <a:xfrm>
            <a:off x="5578475" y="3076575"/>
            <a:ext cx="0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97" name="Line 27"/>
          <p:cNvSpPr>
            <a:spLocks noChangeShapeType="1"/>
          </p:cNvSpPr>
          <p:nvPr/>
        </p:nvSpPr>
        <p:spPr bwMode="auto">
          <a:xfrm>
            <a:off x="5413375" y="2457450"/>
            <a:ext cx="111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98" name="Line 28"/>
          <p:cNvSpPr>
            <a:spLocks noChangeShapeType="1"/>
          </p:cNvSpPr>
          <p:nvPr/>
        </p:nvSpPr>
        <p:spPr bwMode="auto">
          <a:xfrm>
            <a:off x="6530975" y="2457450"/>
            <a:ext cx="6350" cy="202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99" name="Line 29"/>
          <p:cNvSpPr>
            <a:spLocks noChangeShapeType="1"/>
          </p:cNvSpPr>
          <p:nvPr/>
        </p:nvSpPr>
        <p:spPr bwMode="auto">
          <a:xfrm>
            <a:off x="5705475" y="4143375"/>
            <a:ext cx="6350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00" name="AutoShape 30"/>
          <p:cNvSpPr>
            <a:spLocks noChangeArrowheads="1"/>
          </p:cNvSpPr>
          <p:nvPr/>
        </p:nvSpPr>
        <p:spPr bwMode="auto">
          <a:xfrm>
            <a:off x="7462838" y="2111375"/>
            <a:ext cx="1370012" cy="20574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/>
              <a:t>Operator</a:t>
            </a:r>
          </a:p>
          <a:p>
            <a:pPr algn="ctr"/>
            <a:r>
              <a:rPr lang="en-US" sz="2400" dirty="0"/>
              <a:t>Display</a:t>
            </a:r>
          </a:p>
        </p:txBody>
      </p:sp>
      <p:sp>
        <p:nvSpPr>
          <p:cNvPr id="3101" name="Line 31"/>
          <p:cNvSpPr>
            <a:spLocks noChangeShapeType="1"/>
          </p:cNvSpPr>
          <p:nvPr/>
        </p:nvSpPr>
        <p:spPr bwMode="auto">
          <a:xfrm>
            <a:off x="6530975" y="2457450"/>
            <a:ext cx="930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02" name="Line 32"/>
          <p:cNvSpPr>
            <a:spLocks noChangeShapeType="1"/>
          </p:cNvSpPr>
          <p:nvPr/>
        </p:nvSpPr>
        <p:spPr bwMode="auto">
          <a:xfrm>
            <a:off x="5975350" y="3860800"/>
            <a:ext cx="1482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03" name="Line 33"/>
          <p:cNvSpPr>
            <a:spLocks noChangeShapeType="1"/>
          </p:cNvSpPr>
          <p:nvPr/>
        </p:nvSpPr>
        <p:spPr bwMode="auto">
          <a:xfrm>
            <a:off x="6784975" y="5041900"/>
            <a:ext cx="135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04" name="Line 34"/>
          <p:cNvSpPr>
            <a:spLocks noChangeShapeType="1"/>
          </p:cNvSpPr>
          <p:nvPr/>
        </p:nvSpPr>
        <p:spPr bwMode="auto">
          <a:xfrm flipV="1">
            <a:off x="8137525" y="4171950"/>
            <a:ext cx="0" cy="869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05" name="Line 35"/>
          <p:cNvSpPr>
            <a:spLocks noChangeShapeType="1"/>
          </p:cNvSpPr>
          <p:nvPr/>
        </p:nvSpPr>
        <p:spPr bwMode="auto">
          <a:xfrm>
            <a:off x="5846763" y="2459038"/>
            <a:ext cx="6350" cy="108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06" name="Text Box 36"/>
          <p:cNvSpPr txBox="1">
            <a:spLocks noChangeArrowheads="1"/>
          </p:cNvSpPr>
          <p:nvPr/>
        </p:nvSpPr>
        <p:spPr bwMode="auto">
          <a:xfrm>
            <a:off x="1106488" y="5842000"/>
            <a:ext cx="73669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r>
              <a:rPr lang="en-US" sz="2400" dirty="0" smtClean="0">
                <a:solidFill>
                  <a:srgbClr val="FF0000"/>
                </a:solidFill>
              </a:rPr>
              <a:t>Alvarez/Macovski did not work – metal, noise, spectral drift.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Other steps used to compensate </a:t>
            </a:r>
            <a:r>
              <a:rPr lang="en-US" sz="2400" dirty="0" smtClean="0">
                <a:solidFill>
                  <a:srgbClr val="FF0000"/>
                </a:solidFill>
              </a:rPr>
              <a:t>for these issues.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07" y="3860800"/>
            <a:ext cx="3963967" cy="137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575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Duel Energy Algorithm</a:t>
            </a:r>
          </a:p>
        </p:txBody>
      </p:sp>
      <p:pic>
        <p:nvPicPr>
          <p:cNvPr id="238595" name="Picture 3" descr="system_4_car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640" y="1278320"/>
            <a:ext cx="8748713" cy="2030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35" y="3399622"/>
            <a:ext cx="3336412" cy="126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835" y="3429000"/>
            <a:ext cx="3066916" cy="128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69" y="5003604"/>
            <a:ext cx="3878905" cy="183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36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/>
            <a:endParaRPr lang="en-US" sz="1200" dirty="0">
              <a:solidFill>
                <a:srgbClr val="898989"/>
              </a:solidFill>
              <a:latin typeface="Calibri" pitchFamily="-111" charset="0"/>
            </a:endParaRP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355600" y="6921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dirty="0">
                <a:latin typeface="+mj-lt"/>
                <a:ea typeface="+mj-ea"/>
                <a:cs typeface="+mj-cs"/>
              </a:rPr>
              <a:t>Automatic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Threat Detection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304800" y="2362200"/>
            <a:ext cx="1603375" cy="6461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libri" pitchFamily="-111" charset="0"/>
              </a:rPr>
              <a:t>Multi-Path</a:t>
            </a:r>
          </a:p>
          <a:p>
            <a:pPr eaLnBrk="1" hangingPunct="1"/>
            <a:r>
              <a:rPr lang="en-US" dirty="0">
                <a:latin typeface="Calibri" pitchFamily="-111" charset="0"/>
              </a:rPr>
              <a:t>Segmentation</a:t>
            </a:r>
          </a:p>
        </p:txBody>
      </p:sp>
      <p:sp>
        <p:nvSpPr>
          <p:cNvPr id="26629" name="Line 7"/>
          <p:cNvSpPr>
            <a:spLocks noChangeShapeType="1"/>
          </p:cNvSpPr>
          <p:nvPr/>
        </p:nvSpPr>
        <p:spPr bwMode="auto">
          <a:xfrm>
            <a:off x="2095500" y="2671763"/>
            <a:ext cx="6953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2781300" y="2347913"/>
            <a:ext cx="1627188" cy="650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libri" pitchFamily="-111" charset="0"/>
              </a:rPr>
              <a:t>Feature</a:t>
            </a:r>
          </a:p>
          <a:p>
            <a:pPr eaLnBrk="1" hangingPunct="1"/>
            <a:r>
              <a:rPr lang="en-US" dirty="0">
                <a:latin typeface="Calibri" pitchFamily="-111" charset="0"/>
              </a:rPr>
              <a:t>Extraction</a:t>
            </a:r>
          </a:p>
        </p:txBody>
      </p:sp>
      <p:sp>
        <p:nvSpPr>
          <p:cNvPr id="26631" name="Line 9"/>
          <p:cNvSpPr>
            <a:spLocks noChangeShapeType="1"/>
          </p:cNvSpPr>
          <p:nvPr/>
        </p:nvSpPr>
        <p:spPr bwMode="auto">
          <a:xfrm>
            <a:off x="4457700" y="2671763"/>
            <a:ext cx="6953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5143500" y="2347913"/>
            <a:ext cx="1247775" cy="650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libri" pitchFamily="-111" charset="0"/>
              </a:rPr>
              <a:t>CT</a:t>
            </a:r>
          </a:p>
          <a:p>
            <a:pPr eaLnBrk="1" hangingPunct="1"/>
            <a:r>
              <a:rPr lang="en-US" dirty="0">
                <a:latin typeface="Calibri" pitchFamily="-111" charset="0"/>
              </a:rPr>
              <a:t>Correction</a:t>
            </a:r>
          </a:p>
        </p:txBody>
      </p:sp>
      <p:sp>
        <p:nvSpPr>
          <p:cNvPr id="26633" name="Line 11"/>
          <p:cNvSpPr>
            <a:spLocks noChangeShapeType="1"/>
          </p:cNvSpPr>
          <p:nvPr/>
        </p:nvSpPr>
        <p:spPr bwMode="auto">
          <a:xfrm>
            <a:off x="6438900" y="267335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634" name="Text Box 12"/>
          <p:cNvSpPr txBox="1">
            <a:spLocks noChangeArrowheads="1"/>
          </p:cNvSpPr>
          <p:nvPr/>
        </p:nvSpPr>
        <p:spPr bwMode="auto">
          <a:xfrm>
            <a:off x="7124700" y="2484438"/>
            <a:ext cx="1628775" cy="3762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libri" pitchFamily="-111" charset="0"/>
              </a:rPr>
              <a:t>Discrimination</a:t>
            </a:r>
          </a:p>
        </p:txBody>
      </p:sp>
      <p:sp>
        <p:nvSpPr>
          <p:cNvPr id="26635" name="Text Box 13"/>
          <p:cNvSpPr txBox="1">
            <a:spLocks noChangeArrowheads="1"/>
          </p:cNvSpPr>
          <p:nvPr/>
        </p:nvSpPr>
        <p:spPr bwMode="auto">
          <a:xfrm>
            <a:off x="152400" y="3200400"/>
            <a:ext cx="247173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libri" pitchFamily="-111" charset="0"/>
              </a:rPr>
              <a:t>Sheet Filter – Sheet Path</a:t>
            </a:r>
          </a:p>
          <a:p>
            <a:pPr eaLnBrk="1" hangingPunct="1"/>
            <a:r>
              <a:rPr lang="en-US" dirty="0">
                <a:latin typeface="Calibri" pitchFamily="-111" charset="0"/>
              </a:rPr>
              <a:t>Bulk Filter – Bulk Path</a:t>
            </a:r>
          </a:p>
          <a:p>
            <a:pPr eaLnBrk="1" hangingPunct="1"/>
            <a:r>
              <a:rPr lang="en-US" dirty="0">
                <a:latin typeface="Calibri" pitchFamily="-111" charset="0"/>
              </a:rPr>
              <a:t>Object Segmentation</a:t>
            </a:r>
          </a:p>
          <a:p>
            <a:pPr eaLnBrk="1" hangingPunct="1"/>
            <a:r>
              <a:rPr lang="en-US" dirty="0">
                <a:latin typeface="Calibri" pitchFamily="-111" charset="0"/>
              </a:rPr>
              <a:t>Other features</a:t>
            </a:r>
          </a:p>
          <a:p>
            <a:pPr eaLnBrk="1" hangingPunct="1"/>
            <a:endParaRPr lang="en-US" dirty="0">
              <a:latin typeface="Calibri" pitchFamily="-111" charset="0"/>
            </a:endParaRPr>
          </a:p>
          <a:p>
            <a:pPr eaLnBrk="1" hangingPunct="1"/>
            <a:endParaRPr lang="en-US" dirty="0">
              <a:latin typeface="Calibri" pitchFamily="-111" charset="0"/>
            </a:endParaRPr>
          </a:p>
        </p:txBody>
      </p:sp>
      <p:sp>
        <p:nvSpPr>
          <p:cNvPr id="26636" name="Text Box 14"/>
          <p:cNvSpPr txBox="1">
            <a:spLocks noChangeArrowheads="1"/>
          </p:cNvSpPr>
          <p:nvPr/>
        </p:nvSpPr>
        <p:spPr bwMode="auto">
          <a:xfrm>
            <a:off x="2689225" y="3146425"/>
            <a:ext cx="158591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libri" pitchFamily="-111" charset="0"/>
              </a:rPr>
              <a:t>Mass</a:t>
            </a:r>
          </a:p>
          <a:p>
            <a:pPr eaLnBrk="1" hangingPunct="1"/>
            <a:r>
              <a:rPr lang="en-US" dirty="0">
                <a:latin typeface="Calibri" pitchFamily="-111" charset="0"/>
              </a:rPr>
              <a:t>Density</a:t>
            </a:r>
          </a:p>
          <a:p>
            <a:pPr eaLnBrk="1" hangingPunct="1"/>
            <a:r>
              <a:rPr lang="en-US" dirty="0">
                <a:latin typeface="Calibri" pitchFamily="-111" charset="0"/>
              </a:rPr>
              <a:t>Z-effective</a:t>
            </a:r>
          </a:p>
          <a:p>
            <a:pPr eaLnBrk="1" hangingPunct="1"/>
            <a:r>
              <a:rPr lang="en-US" dirty="0">
                <a:latin typeface="Calibri" pitchFamily="-111" charset="0"/>
              </a:rPr>
              <a:t>Other Features</a:t>
            </a:r>
          </a:p>
          <a:p>
            <a:pPr eaLnBrk="1" hangingPunct="1"/>
            <a:endParaRPr lang="en-US" dirty="0">
              <a:latin typeface="Calibri" pitchFamily="-111" charset="0"/>
            </a:endParaRPr>
          </a:p>
          <a:p>
            <a:pPr eaLnBrk="1" hangingPunct="1"/>
            <a:endParaRPr lang="en-US" dirty="0">
              <a:latin typeface="Calibri" pitchFamily="-111" charset="0"/>
            </a:endParaRPr>
          </a:p>
        </p:txBody>
      </p:sp>
      <p:sp>
        <p:nvSpPr>
          <p:cNvPr id="26637" name="Text Box 15"/>
          <p:cNvSpPr txBox="1">
            <a:spLocks noChangeArrowheads="1"/>
          </p:cNvSpPr>
          <p:nvPr/>
        </p:nvSpPr>
        <p:spPr bwMode="auto">
          <a:xfrm>
            <a:off x="5127625" y="3222625"/>
            <a:ext cx="2336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libri" pitchFamily="-111" charset="0"/>
              </a:rPr>
              <a:t>Orientation</a:t>
            </a:r>
          </a:p>
          <a:p>
            <a:pPr eaLnBrk="1" hangingPunct="1"/>
            <a:r>
              <a:rPr lang="en-US" dirty="0">
                <a:latin typeface="Calibri" pitchFamily="-111" charset="0"/>
              </a:rPr>
              <a:t>Other Scanner Specific </a:t>
            </a:r>
          </a:p>
          <a:p>
            <a:pPr eaLnBrk="1" hangingPunct="1"/>
            <a:r>
              <a:rPr lang="en-US" dirty="0">
                <a:latin typeface="Calibri" pitchFamily="-111" charset="0"/>
              </a:rPr>
              <a:t>Corrections</a:t>
            </a:r>
          </a:p>
          <a:p>
            <a:pPr eaLnBrk="1" hangingPunct="1"/>
            <a:endParaRPr lang="en-US" dirty="0">
              <a:latin typeface="Calibri" pitchFamily="-111" charset="0"/>
            </a:endParaRPr>
          </a:p>
        </p:txBody>
      </p:sp>
      <p:sp>
        <p:nvSpPr>
          <p:cNvPr id="26638" name="Text Box 16"/>
          <p:cNvSpPr txBox="1">
            <a:spLocks noChangeArrowheads="1"/>
          </p:cNvSpPr>
          <p:nvPr/>
        </p:nvSpPr>
        <p:spPr bwMode="auto">
          <a:xfrm>
            <a:off x="7413625" y="3222625"/>
            <a:ext cx="13906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libri" pitchFamily="-111" charset="0"/>
              </a:rPr>
              <a:t>Non-linear</a:t>
            </a:r>
          </a:p>
          <a:p>
            <a:pPr eaLnBrk="1" hangingPunct="1"/>
            <a:r>
              <a:rPr lang="en-US" dirty="0">
                <a:latin typeface="Calibri" pitchFamily="-111" charset="0"/>
              </a:rPr>
              <a:t>thresholds</a:t>
            </a:r>
          </a:p>
          <a:p>
            <a:pPr eaLnBrk="1" hangingPunct="1"/>
            <a:r>
              <a:rPr lang="en-US" dirty="0">
                <a:latin typeface="Calibri" pitchFamily="-111" charset="0"/>
              </a:rPr>
              <a:t>For both </a:t>
            </a:r>
          </a:p>
          <a:p>
            <a:pPr eaLnBrk="1" hangingPunct="1"/>
            <a:r>
              <a:rPr lang="en-US" dirty="0">
                <a:latin typeface="Calibri" pitchFamily="-111" charset="0"/>
              </a:rPr>
              <a:t>Density and</a:t>
            </a:r>
          </a:p>
          <a:p>
            <a:pPr eaLnBrk="1" hangingPunct="1"/>
            <a:r>
              <a:rPr lang="en-US" dirty="0">
                <a:latin typeface="Calibri" pitchFamily="-111" charset="0"/>
              </a:rPr>
              <a:t>Z-effective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65" y="4734770"/>
            <a:ext cx="640715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05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Bone Correction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6700" y="1247776"/>
            <a:ext cx="8229600" cy="2450060"/>
          </a:xfrm>
        </p:spPr>
        <p:txBody>
          <a:bodyPr/>
          <a:lstStyle/>
          <a:p>
            <a:r>
              <a:rPr lang="en-US" dirty="0" smtClean="0"/>
              <a:t>Need fast re-projection</a:t>
            </a:r>
          </a:p>
          <a:p>
            <a:r>
              <a:rPr lang="en-US" dirty="0" smtClean="0"/>
              <a:t>Rows/columns fed into hardware back-projector = parallel projections</a:t>
            </a:r>
          </a:p>
          <a:p>
            <a:pPr lvl="1"/>
            <a:r>
              <a:rPr lang="en-US" dirty="0" smtClean="0"/>
              <a:t>Firmware change required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7CB44-850A-4E57-B702-5A2B1EB8549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645" y="5963730"/>
            <a:ext cx="4209778" cy="72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74" y="3582620"/>
            <a:ext cx="4554743" cy="268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290" y="3467405"/>
            <a:ext cx="3681303" cy="226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990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Pitch Helical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830" y="1239915"/>
            <a:ext cx="8292249" cy="218908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Nutating slice lead to artifacts with variable speed.</a:t>
            </a:r>
          </a:p>
          <a:p>
            <a:r>
              <a:rPr lang="en-US" dirty="0" smtClean="0"/>
              <a:t>Use John’s equation to create required cone beam projections</a:t>
            </a:r>
          </a:p>
          <a:p>
            <a:pPr lvl="1"/>
            <a:r>
              <a:rPr lang="en-US" dirty="0" smtClean="0"/>
              <a:t>Based on Defrise, Noo &amp; Kudo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33037-C1C1-4BC2-AB2B-0E99F770998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50" y="5018818"/>
            <a:ext cx="8047659" cy="177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75" y="3618397"/>
            <a:ext cx="4658807" cy="135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991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Imaging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247776"/>
            <a:ext cx="8229600" cy="2526870"/>
          </a:xfrm>
        </p:spPr>
        <p:txBody>
          <a:bodyPr/>
          <a:lstStyle/>
          <a:p>
            <a:r>
              <a:rPr lang="en-US" dirty="0" smtClean="0"/>
              <a:t>GE told me to lead project to develop 3D images of skulls</a:t>
            </a:r>
          </a:p>
          <a:p>
            <a:r>
              <a:rPr lang="en-US" dirty="0" smtClean="0"/>
              <a:t>Did not have the technical expertise, which was okay with 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33037-C1C1-4BC2-AB2B-0E99F770998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5" name="Picture 4" descr="pagGuideMarchingCubes_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24150" y="3699664"/>
            <a:ext cx="2419515" cy="2419515"/>
          </a:xfrm>
          <a:prstGeom prst="rect">
            <a:avLst/>
          </a:prstGeom>
        </p:spPr>
      </p:pic>
      <p:pic>
        <p:nvPicPr>
          <p:cNvPr id="1026" name="Picture 2" descr="Image result for head CT slic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91"/>
          <a:stretch/>
        </p:blipFill>
        <p:spPr bwMode="auto">
          <a:xfrm>
            <a:off x="488940" y="3621025"/>
            <a:ext cx="3624170" cy="253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113110" y="4888389"/>
            <a:ext cx="15342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056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Man from Milwaukee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524" y="1609725"/>
            <a:ext cx="8214001" cy="389314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”Creative Energy: GE's Latest Invention – A Way to Move Ideas From Lab to Market,” Wall Street Journal, June, 1990.</a:t>
            </a:r>
          </a:p>
          <a:p>
            <a:r>
              <a:rPr lang="en-US" dirty="0" smtClean="0"/>
              <a:t>Four years ago, metallurgist Harvey Cline was developing a method of measuring the surface topography of silicon chips, which would show the wafers' defects. The technique essentially involved measuring three dimensions of hair-thin surfaces. Then one day</a:t>
            </a:r>
            <a:r>
              <a:rPr lang="en-US" dirty="0" smtClean="0">
                <a:solidFill>
                  <a:srgbClr val="FF0000"/>
                </a:solidFill>
              </a:rPr>
              <a:t>, GE's medical division sent a man from Milwaukee to talk at the R&amp;D center </a:t>
            </a:r>
            <a:r>
              <a:rPr lang="en-US" dirty="0" smtClean="0"/>
              <a:t>about the need for three-dimensional imaging for medical purposes.</a:t>
            </a:r>
          </a:p>
          <a:p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3">
              <a:defRPr/>
            </a:pPr>
            <a:fld id="{FB2FB151-C82D-4941-B02B-56F8216EAD36}" type="slidenum">
              <a:rPr lang="en-US" smtClean="0"/>
              <a:pPr lvl="3">
                <a:defRPr/>
              </a:pPr>
              <a:t>29</a:t>
            </a:fld>
            <a:endParaRPr lang="en-US" dirty="0"/>
          </a:p>
        </p:txBody>
      </p:sp>
      <p:pic>
        <p:nvPicPr>
          <p:cNvPr id="5" name="Picture 4" descr="wallstreetjournal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877770" y="5195630"/>
            <a:ext cx="3072400" cy="138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47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Affiliations &amp; 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247775"/>
            <a:ext cx="8229600" cy="533043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Purdue University</a:t>
            </a:r>
            <a:endParaRPr lang="en-US" dirty="0"/>
          </a:p>
          <a:p>
            <a:r>
              <a:rPr lang="en-US" dirty="0" smtClean="0"/>
              <a:t>Elscint</a:t>
            </a:r>
          </a:p>
          <a:p>
            <a:r>
              <a:rPr lang="en-US" dirty="0" smtClean="0"/>
              <a:t>GE Healthcare</a:t>
            </a:r>
          </a:p>
          <a:p>
            <a:pPr lvl="1"/>
            <a:r>
              <a:rPr lang="en-US" dirty="0" smtClean="0"/>
              <a:t>University of Washington, Seattle</a:t>
            </a:r>
          </a:p>
          <a:p>
            <a:r>
              <a:rPr lang="en-US" dirty="0" smtClean="0"/>
              <a:t>Analogic</a:t>
            </a:r>
          </a:p>
          <a:p>
            <a:r>
              <a:rPr lang="en-US" dirty="0" smtClean="0"/>
              <a:t>Csuptwo</a:t>
            </a:r>
          </a:p>
          <a:p>
            <a:pPr lvl="1"/>
            <a:r>
              <a:rPr lang="en-US" dirty="0" smtClean="0"/>
              <a:t>Tribogenics</a:t>
            </a:r>
            <a:endParaRPr lang="en-US" dirty="0"/>
          </a:p>
          <a:p>
            <a:pPr lvl="1"/>
            <a:r>
              <a:rPr lang="en-US" dirty="0"/>
              <a:t>Samplify </a:t>
            </a:r>
            <a:r>
              <a:rPr lang="en-US" dirty="0" smtClean="0"/>
              <a:t>Systems</a:t>
            </a:r>
          </a:p>
          <a:p>
            <a:r>
              <a:rPr lang="en-US" dirty="0" smtClean="0"/>
              <a:t>Technologies: aliasing, helical, variable pitch and moving beam helical, motion compensation, cardiac, breast CT, dual energy, helical multi-slice, automated threat recognition, volumetric </a:t>
            </a:r>
            <a:r>
              <a:rPr lang="en-US" dirty="0" smtClean="0"/>
              <a:t>display, metal artifact correction</a:t>
            </a:r>
            <a:endParaRPr lang="en-US" dirty="0" smtClean="0"/>
          </a:p>
          <a:p>
            <a:r>
              <a:rPr lang="en-US" dirty="0" smtClean="0"/>
              <a:t>Other: MRI, ultrasound, PET, nuclear med.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33037-C1C1-4BC2-AB2B-0E99F770998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5681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Man From Milwaukee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525" y="1609726"/>
            <a:ext cx="8290810" cy="162724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Lorensen &amp; Cline invent marching and dividing cubes (and become famous)</a:t>
            </a:r>
          </a:p>
          <a:p>
            <a:r>
              <a:rPr lang="en-US" dirty="0" smtClean="0"/>
              <a:t>GE Medical deploys first high-speed 3D display package for medical imaging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3">
              <a:defRPr/>
            </a:pPr>
            <a:fld id="{FB2FB151-C82D-4941-B02B-56F8216EAD36}" type="slidenum">
              <a:rPr lang="en-US" smtClean="0"/>
              <a:pPr lvl="3">
                <a:defRPr/>
              </a:pPr>
              <a:t>30</a:t>
            </a:fld>
            <a:endParaRPr lang="en-US" dirty="0"/>
          </a:p>
        </p:txBody>
      </p:sp>
      <p:pic>
        <p:nvPicPr>
          <p:cNvPr id="5" name="Picture 4" descr="pagGuideMarchingCubes_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954580" y="2891330"/>
            <a:ext cx="2419515" cy="2419515"/>
          </a:xfrm>
          <a:prstGeom prst="rect">
            <a:avLst/>
          </a:prstGeom>
        </p:spPr>
      </p:pic>
      <p:pic>
        <p:nvPicPr>
          <p:cNvPr id="6" name="Picture 5" descr="marhcub1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2665" y="3230574"/>
            <a:ext cx="4224550" cy="2233891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69170" y="5733300"/>
            <a:ext cx="66056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CBP: Don’t </a:t>
            </a:r>
            <a:r>
              <a:rPr lang="en-US" sz="3200" dirty="0">
                <a:solidFill>
                  <a:srgbClr val="FF0000"/>
                </a:solidFill>
              </a:rPr>
              <a:t>B</a:t>
            </a:r>
            <a:r>
              <a:rPr lang="en-US" sz="3200" dirty="0" smtClean="0">
                <a:solidFill>
                  <a:srgbClr val="FF0000"/>
                </a:solidFill>
              </a:rPr>
              <a:t>e </a:t>
            </a:r>
            <a:r>
              <a:rPr lang="en-US" sz="3200" dirty="0">
                <a:solidFill>
                  <a:srgbClr val="FF0000"/>
                </a:solidFill>
              </a:rPr>
              <a:t>A</a:t>
            </a:r>
            <a:r>
              <a:rPr lang="en-US" sz="3200" dirty="0" smtClean="0">
                <a:solidFill>
                  <a:srgbClr val="FF0000"/>
                </a:solidFill>
              </a:rPr>
              <a:t>fraid to Ask </a:t>
            </a:r>
            <a:r>
              <a:rPr lang="en-US" sz="3200" dirty="0">
                <a:solidFill>
                  <a:srgbClr val="FF0000"/>
                </a:solidFill>
              </a:rPr>
              <a:t>F</a:t>
            </a:r>
            <a:r>
              <a:rPr lang="en-US" sz="3200" dirty="0" smtClean="0">
                <a:solidFill>
                  <a:srgbClr val="FF0000"/>
                </a:solidFill>
              </a:rPr>
              <a:t>or Help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984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Computed Tomography: Principles, Design, Artifacts, and Recent Advances, Third Edition, J. </a:t>
            </a:r>
            <a:r>
              <a:rPr lang="en-US" dirty="0" smtClean="0"/>
              <a:t>Hsieh, SPIE.</a:t>
            </a: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www.csuptwo.com/patents.html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www.csuptwo.com/journals.html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33037-C1C1-4BC2-AB2B-0E99F770998C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788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66700" y="1247775"/>
            <a:ext cx="2461860" cy="5023195"/>
          </a:xfrm>
        </p:spPr>
        <p:txBody>
          <a:bodyPr>
            <a:noAutofit/>
          </a:bodyPr>
          <a:lstStyle/>
          <a:p>
            <a:r>
              <a:rPr lang="en-US" sz="1600" dirty="0" smtClean="0"/>
              <a:t>Kevin King</a:t>
            </a:r>
          </a:p>
          <a:p>
            <a:r>
              <a:rPr lang="en-US" sz="1600" dirty="0" smtClean="0"/>
              <a:t>Albert Long</a:t>
            </a:r>
          </a:p>
          <a:p>
            <a:r>
              <a:rPr lang="en-US" sz="1600" dirty="0" smtClean="0"/>
              <a:t>Asher Reuveni</a:t>
            </a:r>
            <a:endParaRPr lang="en-US" sz="1600" dirty="0"/>
          </a:p>
          <a:p>
            <a:r>
              <a:rPr lang="en-US" sz="1600" dirty="0" smtClean="0"/>
              <a:t>Cam Ritchie</a:t>
            </a:r>
          </a:p>
          <a:p>
            <a:r>
              <a:rPr lang="en-US" sz="1600" dirty="0" smtClean="0"/>
              <a:t>David Godwin</a:t>
            </a:r>
          </a:p>
          <a:p>
            <a:r>
              <a:rPr lang="en-US" sz="1600" dirty="0" smtClean="0"/>
              <a:t>Norbert Pelc</a:t>
            </a:r>
          </a:p>
          <a:p>
            <a:r>
              <a:rPr lang="en-US" sz="1600" dirty="0" smtClean="0"/>
              <a:t>Grant Gullberg</a:t>
            </a:r>
          </a:p>
          <a:p>
            <a:r>
              <a:rPr lang="en-US" sz="1600" dirty="0" smtClean="0"/>
              <a:t>Chris Ruth</a:t>
            </a:r>
          </a:p>
          <a:p>
            <a:r>
              <a:rPr lang="en-US" sz="1600" dirty="0" smtClean="0"/>
              <a:t>Greg Larson</a:t>
            </a:r>
          </a:p>
          <a:p>
            <a:r>
              <a:rPr lang="en-US" sz="1600" dirty="0" smtClean="0"/>
              <a:t>Muzafer Hiraoglu</a:t>
            </a:r>
          </a:p>
          <a:p>
            <a:r>
              <a:rPr lang="en-US" sz="1600" dirty="0" smtClean="0"/>
              <a:t>Steve Urchuk</a:t>
            </a:r>
          </a:p>
          <a:p>
            <a:r>
              <a:rPr lang="en-US" sz="1600" dirty="0" smtClean="0"/>
              <a:t>Seemeen Karimi</a:t>
            </a:r>
          </a:p>
          <a:p>
            <a:r>
              <a:rPr lang="en-US" sz="1600" dirty="0"/>
              <a:t>Zhengrong </a:t>
            </a:r>
            <a:r>
              <a:rPr lang="en-US" sz="1600" dirty="0" smtClean="0"/>
              <a:t>Ying</a:t>
            </a:r>
          </a:p>
          <a:p>
            <a:r>
              <a:rPr lang="en-US" sz="1600" dirty="0" smtClean="0"/>
              <a:t>Alan Wegener</a:t>
            </a:r>
          </a:p>
          <a:p>
            <a:r>
              <a:rPr lang="en-US" sz="1600" dirty="0"/>
              <a:t>Carlos </a:t>
            </a:r>
            <a:r>
              <a:rPr lang="en-US" sz="1600" dirty="0" smtClean="0"/>
              <a:t>Camara</a:t>
            </a:r>
          </a:p>
          <a:p>
            <a:r>
              <a:rPr lang="en-US" sz="1600" dirty="0" smtClean="0"/>
              <a:t>Avi Kak</a:t>
            </a:r>
          </a:p>
          <a:p>
            <a:r>
              <a:rPr lang="en-US" sz="1600" dirty="0" smtClean="0"/>
              <a:t>Ge Wang</a:t>
            </a:r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728560" y="1201510"/>
            <a:ext cx="2572220" cy="4792765"/>
          </a:xfrm>
        </p:spPr>
        <p:txBody>
          <a:bodyPr>
            <a:noAutofit/>
          </a:bodyPr>
          <a:lstStyle/>
          <a:p>
            <a:r>
              <a:rPr lang="en-US" sz="1600" dirty="0" smtClean="0"/>
              <a:t>Bill Lorenson</a:t>
            </a:r>
          </a:p>
          <a:p>
            <a:r>
              <a:rPr lang="en-US" sz="1600" dirty="0" smtClean="0"/>
              <a:t>Harvey Cline</a:t>
            </a:r>
          </a:p>
          <a:p>
            <a:r>
              <a:rPr lang="en-US" sz="1600" dirty="0" smtClean="0"/>
              <a:t>David Frazee</a:t>
            </a:r>
          </a:p>
          <a:p>
            <a:r>
              <a:rPr lang="en-US" sz="1600" dirty="0" smtClean="0"/>
              <a:t>Tom Toth</a:t>
            </a:r>
          </a:p>
          <a:p>
            <a:r>
              <a:rPr lang="en-US" sz="1600" dirty="0" smtClean="0"/>
              <a:t>Hui Hu</a:t>
            </a:r>
          </a:p>
          <a:p>
            <a:r>
              <a:rPr lang="en-US" sz="1600" dirty="0" smtClean="0"/>
              <a:t>John Dobbs</a:t>
            </a:r>
          </a:p>
          <a:p>
            <a:r>
              <a:rPr lang="en-US" sz="1600" dirty="0" smtClean="0"/>
              <a:t>Eric Bailey</a:t>
            </a:r>
          </a:p>
          <a:p>
            <a:r>
              <a:rPr lang="en-US" sz="1600" dirty="0" smtClean="0"/>
              <a:t>Bernard Gordon</a:t>
            </a:r>
          </a:p>
          <a:p>
            <a:r>
              <a:rPr lang="en-US" sz="1600" dirty="0" smtClean="0"/>
              <a:t>Sergey Simanovsky</a:t>
            </a:r>
          </a:p>
          <a:p>
            <a:r>
              <a:rPr lang="en-US" sz="1600" dirty="0" smtClean="0"/>
              <a:t>David Rozas</a:t>
            </a:r>
          </a:p>
          <a:p>
            <a:r>
              <a:rPr lang="en-US" sz="1600" dirty="0" smtClean="0"/>
              <a:t>Ibrahim Bechwati</a:t>
            </a:r>
          </a:p>
          <a:p>
            <a:r>
              <a:rPr lang="en-US" sz="1600" dirty="0" smtClean="0"/>
              <a:t>Ram Naidu</a:t>
            </a:r>
          </a:p>
          <a:p>
            <a:r>
              <a:rPr lang="en-US" sz="1600" dirty="0" smtClean="0"/>
              <a:t>Matt Hirsch</a:t>
            </a:r>
          </a:p>
          <a:p>
            <a:r>
              <a:rPr lang="en-US" sz="1600" dirty="0"/>
              <a:t>Basak Ulker </a:t>
            </a:r>
            <a:r>
              <a:rPr lang="en-US" sz="1600" dirty="0" smtClean="0"/>
              <a:t>Karbeyaz</a:t>
            </a:r>
          </a:p>
          <a:p>
            <a:r>
              <a:rPr lang="en-US" sz="1600" dirty="0"/>
              <a:t>Aldis </a:t>
            </a:r>
            <a:r>
              <a:rPr lang="en-US" sz="1600" dirty="0" smtClean="0"/>
              <a:t>Rauda</a:t>
            </a:r>
          </a:p>
          <a:p>
            <a:r>
              <a:rPr lang="en-US" sz="1600" dirty="0" smtClean="0"/>
              <a:t>David Nahamoo</a:t>
            </a:r>
          </a:p>
          <a:p>
            <a:r>
              <a:rPr lang="en-US" sz="1600" dirty="0" smtClean="0"/>
              <a:t>Jiang Hsieh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33037-C1C1-4BC2-AB2B-0E99F770998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5441897" y="1252641"/>
            <a:ext cx="2572220" cy="479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dirty="0"/>
              <a:t>Michael </a:t>
            </a:r>
            <a:r>
              <a:rPr lang="en-US" sz="1600" dirty="0" smtClean="0"/>
              <a:t>Vannier</a:t>
            </a:r>
          </a:p>
          <a:p>
            <a:r>
              <a:rPr lang="en-US" sz="1600" dirty="0" smtClean="0"/>
              <a:t>Ben Tsui</a:t>
            </a:r>
          </a:p>
          <a:p>
            <a:r>
              <a:rPr lang="en-US" sz="1600" dirty="0" smtClean="0"/>
              <a:t>Robert Starshak</a:t>
            </a:r>
          </a:p>
          <a:p>
            <a:r>
              <a:rPr lang="en-US" sz="1600" dirty="0" smtClean="0"/>
              <a:t>Bruce Teeter</a:t>
            </a:r>
          </a:p>
          <a:p>
            <a:r>
              <a:rPr lang="en-US" sz="1600" dirty="0" smtClean="0"/>
              <a:t>Yongmin Kim</a:t>
            </a:r>
          </a:p>
          <a:p>
            <a:r>
              <a:rPr lang="en-US" sz="1600" dirty="0" smtClean="0"/>
              <a:t>Chuck Stearns</a:t>
            </a:r>
          </a:p>
          <a:p>
            <a:r>
              <a:rPr lang="en-US" sz="1600" dirty="0" smtClean="0"/>
              <a:t>David </a:t>
            </a:r>
            <a:r>
              <a:rPr lang="en-US" sz="1600" dirty="0" smtClean="0"/>
              <a:t>Schafer</a:t>
            </a:r>
          </a:p>
          <a:p>
            <a:r>
              <a:rPr lang="en-US" sz="1600" dirty="0"/>
              <a:t>Anton </a:t>
            </a:r>
            <a:r>
              <a:rPr lang="en-US" sz="1600" dirty="0" err="1"/>
              <a:t>Deykoon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45859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 CT (~1976)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E99B2-03F3-49EC-8ECD-DB82F6DFD31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30" y="1239915"/>
            <a:ext cx="3668684" cy="252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265" y="1253967"/>
            <a:ext cx="3828933" cy="251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3" y="3766035"/>
            <a:ext cx="272415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978" y="3990430"/>
            <a:ext cx="2454111" cy="234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26" y="3757638"/>
            <a:ext cx="3095015" cy="265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678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33037-C1C1-4BC2-AB2B-0E99F770998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Cormack View of CT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931205"/>
            <a:ext cx="69246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5120" y="4714313"/>
            <a:ext cx="69483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Perfect line integrals of stationary object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Quantum noise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Finite resolution of detections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7618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55" y="241385"/>
            <a:ext cx="8229600" cy="1143000"/>
          </a:xfrm>
        </p:spPr>
        <p:txBody>
          <a:bodyPr/>
          <a:lstStyle/>
          <a:p>
            <a:r>
              <a:rPr lang="en-US" dirty="0" smtClean="0"/>
              <a:t>CT Advancements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247775"/>
            <a:ext cx="7070460" cy="5061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Necessity is the mother of invention</a:t>
            </a:r>
          </a:p>
          <a:p>
            <a:r>
              <a:rPr lang="en-US" dirty="0" smtClean="0"/>
              <a:t>Use scientific method to advance </a:t>
            </a:r>
          </a:p>
          <a:p>
            <a:r>
              <a:rPr lang="en-US" dirty="0"/>
              <a:t>Today – discuss personal </a:t>
            </a:r>
            <a:r>
              <a:rPr lang="en-US" dirty="0" smtClean="0"/>
              <a:t>contributions to field</a:t>
            </a:r>
          </a:p>
          <a:p>
            <a:pPr lvl="1"/>
            <a:r>
              <a:rPr lang="en-US" dirty="0" smtClean="0"/>
              <a:t>Best overview</a:t>
            </a:r>
            <a:r>
              <a:rPr lang="en-US" dirty="0"/>
              <a:t>: </a:t>
            </a:r>
            <a:r>
              <a:rPr lang="en-US" i="1" dirty="0" smtClean="0"/>
              <a:t>Computed </a:t>
            </a:r>
            <a:r>
              <a:rPr lang="en-US" i="1" dirty="0"/>
              <a:t>Tomography: Principles, Design, Artifacts, and Recent Advances, Third </a:t>
            </a:r>
            <a:r>
              <a:rPr lang="en-US" i="1" dirty="0" smtClean="0"/>
              <a:t>Edition</a:t>
            </a:r>
            <a:r>
              <a:rPr lang="en-US" dirty="0" smtClean="0"/>
              <a:t>, J. Hsieh</a:t>
            </a:r>
          </a:p>
          <a:p>
            <a:r>
              <a:rPr lang="en-US" dirty="0" smtClean="0"/>
              <a:t>Simultaneous inventions</a:t>
            </a:r>
          </a:p>
          <a:p>
            <a:pPr lvl="1"/>
            <a:r>
              <a:rPr lang="en-US" dirty="0" smtClean="0"/>
              <a:t>Many inventors &amp; contributors</a:t>
            </a:r>
          </a:p>
          <a:p>
            <a:r>
              <a:rPr lang="en-US" dirty="0" smtClean="0"/>
              <a:t>History of helical CT in “Juice</a:t>
            </a:r>
            <a:r>
              <a:rPr lang="en-US" dirty="0"/>
              <a:t>: The Creative Fuel That Drives World-Class </a:t>
            </a:r>
            <a:r>
              <a:rPr lang="en-US" dirty="0" smtClean="0"/>
              <a:t>Invention,” Evan Schwartz</a:t>
            </a:r>
          </a:p>
          <a:p>
            <a:pPr lvl="1"/>
            <a:r>
              <a:rPr lang="en-US" dirty="0" smtClean="0"/>
              <a:t>Kalendar and Crawford before RSNA</a:t>
            </a:r>
          </a:p>
          <a:p>
            <a:r>
              <a:rPr lang="en-US" dirty="0" smtClean="0"/>
              <a:t>More that IQ (MTF, SNR, SSP, artifacts)</a:t>
            </a:r>
          </a:p>
          <a:p>
            <a:pPr lvl="1"/>
            <a:r>
              <a:rPr lang="en-US" dirty="0" smtClean="0"/>
              <a:t>Clinical efficacy</a:t>
            </a:r>
          </a:p>
          <a:p>
            <a:r>
              <a:rPr lang="en-US" dirty="0" smtClean="0"/>
              <a:t>Deal with not having perfect line integrals</a:t>
            </a:r>
          </a:p>
          <a:p>
            <a:pPr lvl="1"/>
            <a:r>
              <a:rPr lang="en-US" dirty="0" smtClean="0"/>
              <a:t>Imperfect scanners and imperfect patients</a:t>
            </a:r>
          </a:p>
          <a:p>
            <a:pPr lvl="1"/>
            <a:r>
              <a:rPr lang="en-US" dirty="0" smtClean="0"/>
              <a:t>Purposely violate assumptions for helical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33037-C1C1-4BC2-AB2B-0E99F770998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051" name="Picture 3" descr="cover_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160" y="3697834"/>
            <a:ext cx="158115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555" y="1393535"/>
            <a:ext cx="1478593" cy="211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543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Resolution - spatial</a:t>
            </a:r>
          </a:p>
          <a:p>
            <a:pPr lvl="1"/>
            <a:r>
              <a:rPr lang="en-US" dirty="0" smtClean="0"/>
              <a:t>In plane (MTF)</a:t>
            </a:r>
          </a:p>
          <a:p>
            <a:pPr lvl="1"/>
            <a:r>
              <a:rPr lang="en-US" dirty="0" smtClean="0"/>
              <a:t>Cross plane – slice sensitivity profile (SSP)</a:t>
            </a:r>
          </a:p>
          <a:p>
            <a:r>
              <a:rPr lang="en-US" dirty="0" smtClean="0"/>
              <a:t>Noise</a:t>
            </a:r>
          </a:p>
          <a:p>
            <a:pPr lvl="1"/>
            <a:r>
              <a:rPr lang="en-US" dirty="0" smtClean="0"/>
              <a:t>Signal to noise</a:t>
            </a:r>
          </a:p>
          <a:p>
            <a:pPr lvl="1"/>
            <a:r>
              <a:rPr lang="en-US" dirty="0" smtClean="0"/>
              <a:t>Low contrast resolution</a:t>
            </a:r>
          </a:p>
          <a:p>
            <a:r>
              <a:rPr lang="en-US" dirty="0" smtClean="0"/>
              <a:t>Artifacts</a:t>
            </a:r>
          </a:p>
          <a:p>
            <a:pPr lvl="1"/>
            <a:r>
              <a:rPr lang="en-US" dirty="0" smtClean="0"/>
              <a:t>Streaks</a:t>
            </a:r>
          </a:p>
          <a:p>
            <a:pPr lvl="1"/>
            <a:r>
              <a:rPr lang="en-US" dirty="0" smtClean="0"/>
              <a:t>Rings</a:t>
            </a:r>
          </a:p>
          <a:p>
            <a:pPr lvl="1"/>
            <a:r>
              <a:rPr lang="en-US" dirty="0" smtClean="0"/>
              <a:t>Bands</a:t>
            </a:r>
          </a:p>
          <a:p>
            <a:pPr lvl="1"/>
            <a:r>
              <a:rPr lang="en-US" dirty="0" smtClean="0"/>
              <a:t>Textured noise</a:t>
            </a:r>
          </a:p>
          <a:p>
            <a:pPr lvl="1"/>
            <a:r>
              <a:rPr lang="en-US" dirty="0" smtClean="0"/>
              <a:t>Bone/soft tissue bleeding</a:t>
            </a:r>
          </a:p>
          <a:p>
            <a:pPr lvl="1"/>
            <a:r>
              <a:rPr lang="en-US" dirty="0" smtClean="0"/>
              <a:t>Low frequency shading</a:t>
            </a:r>
          </a:p>
          <a:p>
            <a:r>
              <a:rPr lang="en-US" dirty="0" smtClean="0"/>
              <a:t>Clinical efficacy may </a:t>
            </a:r>
            <a:r>
              <a:rPr lang="en-US" smtClean="0"/>
              <a:t>be more than IQ!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33037-C1C1-4BC2-AB2B-0E99F770998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99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33037-C1C1-4BC2-AB2B-0E99F770998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647700"/>
            <a:ext cx="81407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24572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8526</TotalTime>
  <Words>1101</Words>
  <Application>Microsoft Office PowerPoint</Application>
  <PresentationFormat>On-screen Show (4:3)</PresentationFormat>
  <Paragraphs>292</Paragraphs>
  <Slides>31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Custom Design</vt:lpstr>
      <vt:lpstr>Office Theme</vt:lpstr>
      <vt:lpstr>Image Document</vt:lpstr>
      <vt:lpstr>Equation</vt:lpstr>
      <vt:lpstr>      Achieving and Relaxing The Assumptions Posed by Cormack   Carl R. Crawford Csuptwo, LLC www.csuptwo.com  August 5, 2019 </vt:lpstr>
      <vt:lpstr>CT Yesterday and Today</vt:lpstr>
      <vt:lpstr>Affiliations &amp; Developments</vt:lpstr>
      <vt:lpstr>Collaborators</vt:lpstr>
      <vt:lpstr>Breast CT (~1976)</vt:lpstr>
      <vt:lpstr>Cormack View of CT</vt:lpstr>
      <vt:lpstr>CT Advancements</vt:lpstr>
      <vt:lpstr>Image Quality</vt:lpstr>
      <vt:lpstr>PowerPoint Presentation</vt:lpstr>
      <vt:lpstr>CT Improvements - Hardware</vt:lpstr>
      <vt:lpstr>Imperfections (Subset)</vt:lpstr>
      <vt:lpstr>Algorithmic Advancements</vt:lpstr>
      <vt:lpstr>Helical CT</vt:lpstr>
      <vt:lpstr>PowerPoint Presentation</vt:lpstr>
      <vt:lpstr>Helical Initial Results</vt:lpstr>
      <vt:lpstr>SSP Concerns</vt:lpstr>
      <vt:lpstr>Minimum Scan Speeds</vt:lpstr>
      <vt:lpstr>Magnification Model</vt:lpstr>
      <vt:lpstr>Pixel Specific Back Projection</vt:lpstr>
      <vt:lpstr>Checked Baggage CT</vt:lpstr>
      <vt:lpstr>Nutating Slice Reconstruction</vt:lpstr>
      <vt:lpstr>Sample CT Images</vt:lpstr>
      <vt:lpstr>PowerPoint Presentation</vt:lpstr>
      <vt:lpstr>Duel Energy Algorithm</vt:lpstr>
      <vt:lpstr>PowerPoint Presentation</vt:lpstr>
      <vt:lpstr>Iterative Bone Correction</vt:lpstr>
      <vt:lpstr>Variable Pitch Helical</vt:lpstr>
      <vt:lpstr>Medical Imaging Example</vt:lpstr>
      <vt:lpstr>A Man from Milwaukee</vt:lpstr>
      <vt:lpstr>A Man From Milwaukee (2)</vt:lpstr>
      <vt:lpstr>Additional Information</vt:lpstr>
    </vt:vector>
  </TitlesOfParts>
  <Company>EMC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DNG --- Displaying Nimble Graphics</dc:title>
  <dc:creator>rruan</dc:creator>
  <cp:lastModifiedBy>carl crawford</cp:lastModifiedBy>
  <cp:revision>798</cp:revision>
  <dcterms:created xsi:type="dcterms:W3CDTF">2005-01-18T02:46:51Z</dcterms:created>
  <dcterms:modified xsi:type="dcterms:W3CDTF">2019-08-05T19:45:22Z</dcterms:modified>
</cp:coreProperties>
</file>